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558" r:id="rId6"/>
    <p:sldId id="259" r:id="rId7"/>
    <p:sldId id="260" r:id="rId8"/>
    <p:sldId id="261" r:id="rId9"/>
    <p:sldId id="262" r:id="rId10"/>
    <p:sldId id="263" r:id="rId11"/>
    <p:sldId id="265" r:id="rId12"/>
    <p:sldId id="257" r:id="rId13"/>
    <p:sldId id="258" r:id="rId14"/>
    <p:sldId id="264" r:id="rId15"/>
    <p:sldId id="556" r:id="rId16"/>
    <p:sldId id="554" r:id="rId17"/>
    <p:sldId id="267" r:id="rId18"/>
    <p:sldId id="559" r:id="rId19"/>
    <p:sldId id="544" r:id="rId20"/>
    <p:sldId id="547" r:id="rId21"/>
    <p:sldId id="561" r:id="rId22"/>
    <p:sldId id="562" r:id="rId23"/>
    <p:sldId id="560" r:id="rId24"/>
    <p:sldId id="549" r:id="rId25"/>
    <p:sldId id="550" r:id="rId26"/>
    <p:sldId id="553" r:id="rId27"/>
    <p:sldId id="551" r:id="rId28"/>
    <p:sldId id="5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2BE-7F80-4E7F-B9DB-30D68ED66761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AE85-CE31-471A-B45A-02CF1E5B8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</a:t>
            </a:r>
            <a:r>
              <a:rPr lang="en-US" b="1" baseline="0" dirty="0"/>
              <a:t> Points:</a:t>
            </a:r>
            <a:r>
              <a:rPr lang="en-US" baseline="0" dirty="0"/>
              <a:t> Take a look at this diagram. It shows the parts of the hand that are usually not washed properly. Think about your usual way of hand washing. I think that I have missed these spots on occasion. Would you have missed these spots?</a:t>
            </a:r>
          </a:p>
          <a:p>
            <a:endParaRPr lang="en-US" baseline="0" dirty="0"/>
          </a:p>
          <a:p>
            <a:r>
              <a:rPr lang="en-US" baseline="0" dirty="0"/>
              <a:t>Let’s go through the steps for proper hand washing.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104E-6C8F-4654-A60C-52B58D8E9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E805-0707-4FE6-BFFD-4FF448E96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C7A6-BB23-4DF5-B84B-E39173E2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48A8-230A-4B23-8699-0186AEC2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B38B-49C6-4275-A049-09B95B78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A50D-6288-4DEF-80FE-BFB2ECE1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9F465-3482-4EDA-9D32-EEA9977EB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D3B4-1E24-48A5-B69E-BA6F795C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CD49-7BD3-4B18-95EF-88A3BEDB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BC73-0143-4D05-87D2-48EDCF70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EADA6A-96BF-4144-8EFA-9B1CE3CC8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FD4AC-3CE8-45A4-82A1-50E1CC4D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3763-0DB5-415A-8B72-A255F0E1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21F-994C-43A5-BA8E-3C59308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2CEC-B0B9-4E9D-B810-A8B4A05B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6D7-DE17-438F-91CB-9E8982AD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8999-5765-4945-A894-5A408227D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6E28-0D54-4540-BDF0-3E128FF2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548FE-EE7B-477D-ABCA-18DE4B54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987A-F5A3-4CA9-8345-C5795FB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3A47-9761-4655-B447-3A8DBE45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239E-2244-47A7-9868-BB3B5520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B313-BA17-4B9A-BFC9-D993FB4E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4113-91FA-4BA8-9C8B-5141EF08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7491-1799-4F61-85F9-FC660B47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E45-51F7-4D04-83AC-5909FF75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4F4A-AC49-4783-A961-B319B434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F4AF4-B429-4BD0-A37F-FB2B7B91B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6E17-3933-4374-B760-786B9CF2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0A82B-3B75-4C72-9D6B-355800DD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59390-31BF-4F8D-AB8D-60BC633B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B63F-7A40-40CE-BD7A-DA4D9ADB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2502C-1508-49AB-8BB6-BDB3FA03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11CB-E89B-4662-A43B-C9C02DB7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08058-699B-44D3-BE3E-04B08581D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E7E86-2990-4FD6-9DF5-A54EE4932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662F1-EB35-446B-B330-6AC6C7E0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AFB5C-D363-4445-94C5-56AD0B03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69F23-49DE-4E6B-8B39-F33D583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549D-D50C-4351-B1EF-8CA792C3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D79C3-FD17-49D7-BD4F-AA542B73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A61D-DC6C-4632-8896-AB26C97C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2D524-0A86-43D5-8525-F70B21F1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BB562-C919-484E-A15B-FA3A6BBF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1EC-FDC2-4B3C-A535-6AB8A16D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2A978-EC78-4786-ABBA-88F02AD9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E4E2-F0C1-4003-A43E-FECB26FD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6754-5C02-4B88-900D-9AB0B44C8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9F9D-73E9-47EC-B8C2-3DA241891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A2F7A-B96F-454C-A6D9-179D8FF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0C19F-2773-4FE5-94DE-ACC18646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D9F-A6DC-4473-A4D7-E233856B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F07A-C478-4411-9DDC-816B0B1B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B255D-39D4-42A4-A59D-4F624B22A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0869-53EA-47CD-8EBD-4C596EF1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B99BB-07CF-42F8-B1FD-19DC0C7B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1C9-2B47-4814-9268-F32C6D66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B367B-DE04-47BA-80AE-285410A5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6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D7521-63B2-4CA4-992B-A2221FD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FEB85-5B5C-46DF-9D62-7889ED9D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140C-2267-4FA1-842E-4CB81E2CD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304B-9466-47B7-98DA-38B9B932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5617E-0B6D-4989-BE06-9D811F8D0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a79on/7689043636" TargetMode="External"/><Relationship Id="rId7" Type="http://schemas.openxmlformats.org/officeDocument/2006/relationships/hyperlink" Target="https://www.mediafactory.org.au/yee-nok-chan/2017/05/24/sound-always-being-my-thing-vol-2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travelredlineboston.blogspot.com/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index.html" TargetMode="External"/><Relationship Id="rId2" Type="http://schemas.openxmlformats.org/officeDocument/2006/relationships/hyperlink" Target="https://www.who.int/health-topics/coronavir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94B9F-73D1-4052-A6C4-E8BD22DA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Abadi" panose="020B0604020104020204" pitchFamily="34" charset="0"/>
              </a:rPr>
              <a:t>Coronavirus  (COVID-19)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93C3F-B18F-4097-9611-E731F4555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Junta General de Ministerios Globales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B410E1E-564E-4D32-9317-12846D65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2256986"/>
            <a:ext cx="6553545" cy="23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0F56-83D7-4788-9BB0-DA7856A4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Control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Infecciones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(IPC)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B0508-B16D-4558-92F2-29AFDDCA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71278"/>
            <a:ext cx="5259388" cy="8225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Sin </a:t>
            </a:r>
            <a:r>
              <a:rPr lang="en-US" dirty="0" err="1"/>
              <a:t>rompiendo</a:t>
            </a:r>
            <a:r>
              <a:rPr lang="en-US" dirty="0"/>
              <a:t> la </a:t>
            </a:r>
            <a:r>
              <a:rPr lang="en-US" dirty="0" err="1"/>
              <a:t>cadena</a:t>
            </a:r>
            <a:r>
              <a:rPr lang="en-US" dirty="0"/>
              <a:t> de </a:t>
            </a:r>
            <a:r>
              <a:rPr lang="en-US" dirty="0" err="1"/>
              <a:t>transmisión</a:t>
            </a:r>
            <a:endParaRPr lang="en-US" dirty="0"/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7AABC03-4319-4A26-B5C4-DC64BA411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868"/>
          <a:stretch/>
        </p:blipFill>
        <p:spPr>
          <a:xfrm>
            <a:off x="936353" y="2536071"/>
            <a:ext cx="4921522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F6B94-04B1-4C3C-BADF-E6E45A05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61962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Rompiendo</a:t>
            </a:r>
            <a:r>
              <a:rPr lang="en-US" dirty="0"/>
              <a:t> la </a:t>
            </a:r>
            <a:r>
              <a:rPr lang="en-US" dirty="0" err="1"/>
              <a:t>cadena</a:t>
            </a:r>
            <a:r>
              <a:rPr lang="en-US" dirty="0"/>
              <a:t> de </a:t>
            </a:r>
            <a:r>
              <a:rPr lang="en-US" dirty="0" err="1"/>
              <a:t>transmisión</a:t>
            </a:r>
            <a:endParaRPr lang="en-US" dirty="0"/>
          </a:p>
        </p:txBody>
      </p:sp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27F91D07-92FE-4EA6-8268-14E7436D32E9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6828" t="21712" r="54885" b="17854"/>
          <a:stretch/>
        </p:blipFill>
        <p:spPr bwMode="auto">
          <a:xfrm>
            <a:off x="6274613" y="2505075"/>
            <a:ext cx="4964656" cy="3684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6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80CD-1794-48BE-9137-6E911C0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Medidas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Básicas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29867-A23F-4E99-BB2D-012BCA9B7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 err="1"/>
              <a:t>Higiene</a:t>
            </a:r>
            <a:r>
              <a:rPr lang="en-US" sz="3200" dirty="0"/>
              <a:t> de manos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Higiene</a:t>
            </a:r>
            <a:r>
              <a:rPr lang="en-US" sz="3200" dirty="0"/>
              <a:t> </a:t>
            </a:r>
            <a:r>
              <a:rPr lang="en-US" sz="3200" dirty="0" err="1"/>
              <a:t>respiratoria</a:t>
            </a:r>
            <a:endParaRPr lang="en-US" sz="3200" dirty="0"/>
          </a:p>
          <a:p>
            <a:endParaRPr lang="en-US" sz="3200" dirty="0">
              <a:highlight>
                <a:srgbClr val="FFFF00"/>
              </a:highlight>
            </a:endParaRPr>
          </a:p>
          <a:p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 err="1"/>
              <a:t>Distanciamiento</a:t>
            </a:r>
            <a:r>
              <a:rPr lang="en-US" sz="3200" dirty="0"/>
              <a:t> social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6BD7B24-4A33-4D1D-995A-ED3AAE35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52418" y="1848168"/>
            <a:ext cx="1515504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close up of a mans face&#10;&#10;Description automatically generated">
            <a:extLst>
              <a:ext uri="{FF2B5EF4-FFF2-40B4-BE49-F238E27FC236}">
                <a16:creationId xmlns:a16="http://schemas.microsoft.com/office/drawing/2014/main" id="{F6F49925-3BE7-41F5-8EC2-C15F9E0A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11355" y="3308643"/>
            <a:ext cx="1051762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clock&#10;&#10;Description automatically generated">
            <a:extLst>
              <a:ext uri="{FF2B5EF4-FFF2-40B4-BE49-F238E27FC236}">
                <a16:creationId xmlns:a16="http://schemas.microsoft.com/office/drawing/2014/main" id="{F67D2C6A-7BD2-433A-84D8-3573C9A67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68604"/>
          <a:stretch/>
        </p:blipFill>
        <p:spPr>
          <a:xfrm>
            <a:off x="5037236" y="4859129"/>
            <a:ext cx="1762485" cy="134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902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1E7DB6-1E7F-D748-B834-A189A689D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11569"/>
              </p:ext>
            </p:extLst>
          </p:nvPr>
        </p:nvGraphicFramePr>
        <p:xfrm>
          <a:off x="581193" y="1236021"/>
          <a:ext cx="11029613" cy="5425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11908332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1904338077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1177290058"/>
                    </a:ext>
                  </a:extLst>
                </a:gridCol>
                <a:gridCol w="1558497">
                  <a:extLst>
                    <a:ext uri="{9D8B030D-6E8A-4147-A177-3AD203B41FA5}">
                      <a16:colId xmlns:a16="http://schemas.microsoft.com/office/drawing/2014/main" val="1525761262"/>
                    </a:ext>
                  </a:extLst>
                </a:gridCol>
              </a:tblGrid>
              <a:tr h="29831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debe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lavarse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 manos?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Despues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993086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12579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Comiendo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680956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estornudar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45501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Cuidando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alguien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6593"/>
                  </a:ext>
                </a:extLst>
              </a:tr>
              <a:tr h="80948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los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desechos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43682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basura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59012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baño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30095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dinero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539933"/>
                  </a:ext>
                </a:extLst>
              </a:tr>
              <a:tr h="5096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8073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EA0EF1-DAF7-4F4E-896E-C69DFE5D8DFC}"/>
              </a:ext>
            </a:extLst>
          </p:cNvPr>
          <p:cNvSpPr txBox="1"/>
          <p:nvPr/>
        </p:nvSpPr>
        <p:spPr>
          <a:xfrm>
            <a:off x="1131377" y="434707"/>
            <a:ext cx="962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¿</a:t>
            </a:r>
            <a:r>
              <a:rPr lang="en-US" sz="3600" b="1" dirty="0" err="1">
                <a:solidFill>
                  <a:schemeClr val="bg1"/>
                </a:solidFill>
              </a:rPr>
              <a:t>Cuándo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realizar</a:t>
            </a:r>
            <a:r>
              <a:rPr lang="en-US" sz="3600" b="1" dirty="0">
                <a:solidFill>
                  <a:schemeClr val="bg1"/>
                </a:solidFill>
              </a:rPr>
              <a:t> la </a:t>
            </a:r>
            <a:r>
              <a:rPr lang="en-US" sz="3600" b="1" dirty="0" err="1">
                <a:solidFill>
                  <a:schemeClr val="bg1"/>
                </a:solidFill>
              </a:rPr>
              <a:t>higiene</a:t>
            </a:r>
            <a:r>
              <a:rPr lang="en-US" sz="3600" b="1" dirty="0">
                <a:solidFill>
                  <a:schemeClr val="bg1"/>
                </a:solidFill>
              </a:rPr>
              <a:t> de manos?</a:t>
            </a:r>
          </a:p>
        </p:txBody>
      </p:sp>
    </p:spTree>
    <p:extLst>
      <p:ext uri="{BB962C8B-B14F-4D97-AF65-F5344CB8AC3E}">
        <p14:creationId xmlns:p14="http://schemas.microsoft.com/office/powerpoint/2010/main" val="257394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E9C30-1880-4BB7-AE71-5C75BFD69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9076"/>
              </p:ext>
            </p:extLst>
          </p:nvPr>
        </p:nvGraphicFramePr>
        <p:xfrm>
          <a:off x="581193" y="1208867"/>
          <a:ext cx="11029613" cy="5425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003214481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784052065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417547520"/>
                    </a:ext>
                  </a:extLst>
                </a:gridCol>
                <a:gridCol w="1558497">
                  <a:extLst>
                    <a:ext uri="{9D8B030D-6E8A-4147-A177-3AD203B41FA5}">
                      <a16:colId xmlns:a16="http://schemas.microsoft.com/office/drawing/2014/main" val="2756687325"/>
                    </a:ext>
                  </a:extLst>
                </a:gridCol>
              </a:tblGrid>
              <a:tr h="3350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debe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lavarse</a:t>
                      </a:r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 manos?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Despues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0711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539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Comiendo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60033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estornudar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1129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Cuidando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alguien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6726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los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desechos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animales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54332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basura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729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baño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58850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Tocando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dinero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23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Tocarse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la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nariz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582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AD6E91-7B04-654D-9F8F-0EC0FDE43AAF}"/>
              </a:ext>
            </a:extLst>
          </p:cNvPr>
          <p:cNvSpPr txBox="1"/>
          <p:nvPr/>
        </p:nvSpPr>
        <p:spPr>
          <a:xfrm>
            <a:off x="1177871" y="418179"/>
            <a:ext cx="962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¿</a:t>
            </a:r>
            <a:r>
              <a:rPr lang="en-US" sz="3600" b="1" dirty="0" err="1">
                <a:solidFill>
                  <a:schemeClr val="bg1"/>
                </a:solidFill>
              </a:rPr>
              <a:t>Cuándo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realizar</a:t>
            </a:r>
            <a:r>
              <a:rPr lang="en-US" sz="3600" b="1" dirty="0">
                <a:solidFill>
                  <a:schemeClr val="bg1"/>
                </a:solidFill>
              </a:rPr>
              <a:t> la </a:t>
            </a:r>
            <a:r>
              <a:rPr lang="en-US" sz="3600" b="1" dirty="0" err="1">
                <a:solidFill>
                  <a:schemeClr val="bg1"/>
                </a:solidFill>
              </a:rPr>
              <a:t>higiene</a:t>
            </a:r>
            <a:r>
              <a:rPr lang="en-US" sz="3600" b="1" dirty="0">
                <a:solidFill>
                  <a:schemeClr val="bg1"/>
                </a:solidFill>
              </a:rPr>
              <a:t> de manos?</a:t>
            </a:r>
          </a:p>
        </p:txBody>
      </p:sp>
    </p:spTree>
    <p:extLst>
      <p:ext uri="{BB962C8B-B14F-4D97-AF65-F5344CB8AC3E}">
        <p14:creationId xmlns:p14="http://schemas.microsoft.com/office/powerpoint/2010/main" val="398060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3ABF-C83C-4275-81BF-A7064B62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Lávase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las manos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9AEB-CEF7-46AF-BEBE-7A5A01B0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04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/>
              <a:t>Cuando</a:t>
            </a:r>
            <a:r>
              <a:rPr lang="en-US" sz="3200" dirty="0"/>
              <a:t> sus manos </a:t>
            </a:r>
            <a:r>
              <a:rPr lang="en-US" sz="3200" dirty="0" err="1"/>
              <a:t>están</a:t>
            </a:r>
            <a:r>
              <a:rPr lang="en-US" sz="3200" dirty="0"/>
              <a:t> </a:t>
            </a:r>
            <a:r>
              <a:rPr lang="en-US" sz="3200" dirty="0" err="1"/>
              <a:t>visiblemente</a:t>
            </a:r>
            <a:r>
              <a:rPr lang="en-US" sz="3200" dirty="0"/>
              <a:t> </a:t>
            </a:r>
            <a:r>
              <a:rPr lang="en-US" sz="3200" dirty="0" err="1"/>
              <a:t>sucias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Use </a:t>
            </a:r>
            <a:r>
              <a:rPr lang="en-US" sz="2800" dirty="0" err="1"/>
              <a:t>agua</a:t>
            </a:r>
            <a:r>
              <a:rPr lang="en-US" sz="2800" dirty="0"/>
              <a:t> y </a:t>
            </a:r>
            <a:r>
              <a:rPr lang="en-US" sz="2800" dirty="0" err="1"/>
              <a:t>jabon</a:t>
            </a:r>
            <a:endParaRPr lang="en-US" sz="28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Cuando</a:t>
            </a:r>
            <a:r>
              <a:rPr lang="en-US" sz="3200" dirty="0"/>
              <a:t> sus manos no </a:t>
            </a:r>
            <a:r>
              <a:rPr lang="en-US" sz="3200" dirty="0" err="1"/>
              <a:t>están</a:t>
            </a:r>
            <a:r>
              <a:rPr lang="en-US" sz="3200" dirty="0"/>
              <a:t> </a:t>
            </a:r>
            <a:r>
              <a:rPr lang="en-US" sz="3200" dirty="0" err="1"/>
              <a:t>visiblemente</a:t>
            </a:r>
            <a:r>
              <a:rPr lang="en-US" sz="3200" dirty="0"/>
              <a:t> </a:t>
            </a:r>
            <a:r>
              <a:rPr lang="en-US" sz="3200" dirty="0" err="1"/>
              <a:t>sucias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Use un </a:t>
            </a:r>
            <a:r>
              <a:rPr lang="en-US" sz="2800" dirty="0" err="1"/>
              <a:t>desinfectante</a:t>
            </a:r>
            <a:r>
              <a:rPr lang="en-US" sz="2800" dirty="0"/>
              <a:t> para las manos </a:t>
            </a:r>
            <a:r>
              <a:rPr lang="en-US" sz="2800" dirty="0" err="1"/>
              <a:t>como</a:t>
            </a:r>
            <a:r>
              <a:rPr lang="en-US" sz="2800" dirty="0"/>
              <a:t> gel de alcohol (</a:t>
            </a:r>
            <a:r>
              <a:rPr lang="en-US" sz="2800" dirty="0" err="1"/>
              <a:t>desinfectante</a:t>
            </a:r>
            <a:r>
              <a:rPr lang="en-US" sz="2800" dirty="0"/>
              <a:t> para las manos) </a:t>
            </a:r>
          </a:p>
          <a:p>
            <a:pPr marL="457200" lvl="1" indent="0">
              <a:buNone/>
            </a:pPr>
            <a:r>
              <a:rPr lang="en-US" sz="2800" dirty="0"/>
              <a:t>o</a:t>
            </a:r>
          </a:p>
          <a:p>
            <a:pPr lvl="1"/>
            <a:r>
              <a:rPr lang="en-US" sz="2800" dirty="0" err="1"/>
              <a:t>Jabón</a:t>
            </a:r>
            <a:r>
              <a:rPr lang="en-US" sz="2800" dirty="0"/>
              <a:t> y </a:t>
            </a:r>
            <a:r>
              <a:rPr lang="en-US" sz="2800" dirty="0" err="1"/>
              <a:t>agua</a:t>
            </a:r>
            <a:endParaRPr lang="en-US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2BCEE7-8415-CB46-8187-E1E6A99C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08" y="4206875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ED8A9-1D91-D24B-BD8C-1AD24A50A460}"/>
              </a:ext>
            </a:extLst>
          </p:cNvPr>
          <p:cNvSpPr txBox="1"/>
          <p:nvPr/>
        </p:nvSpPr>
        <p:spPr>
          <a:xfrm>
            <a:off x="8102991" y="1659036"/>
            <a:ext cx="389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Lavarse</a:t>
            </a:r>
            <a:r>
              <a:rPr lang="en-US" sz="3200" dirty="0">
                <a:solidFill>
                  <a:schemeClr val="bg1"/>
                </a:solidFill>
              </a:rPr>
              <a:t> las manos es la MEJOR </a:t>
            </a:r>
            <a:r>
              <a:rPr lang="en-US" sz="3200" dirty="0" err="1">
                <a:solidFill>
                  <a:schemeClr val="bg1"/>
                </a:solidFill>
              </a:rPr>
              <a:t>manera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prevenir</a:t>
            </a:r>
            <a:r>
              <a:rPr lang="en-US" sz="3200" dirty="0">
                <a:solidFill>
                  <a:schemeClr val="bg1"/>
                </a:solidFill>
              </a:rPr>
              <a:t> la </a:t>
            </a:r>
            <a:r>
              <a:rPr lang="en-US" sz="3200" dirty="0" err="1">
                <a:solidFill>
                  <a:schemeClr val="bg1"/>
                </a:solidFill>
              </a:rPr>
              <a:t>propagación</a:t>
            </a:r>
            <a:r>
              <a:rPr lang="en-US" sz="3200" dirty="0">
                <a:solidFill>
                  <a:schemeClr val="bg1"/>
                </a:solidFill>
              </a:rPr>
              <a:t> de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Infecciones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2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6E22-FBA0-9E46-A7D5-C85DFAF3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</a:rPr>
              <a:t>Presentación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GloGerm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B146C5-9D05-9044-985D-D63BA829E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0" y="1690688"/>
            <a:ext cx="7534006" cy="45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CE43D-5F7B-AF40-936A-EBA0926DE869}"/>
              </a:ext>
            </a:extLst>
          </p:cNvPr>
          <p:cNvSpPr txBox="1"/>
          <p:nvPr/>
        </p:nvSpPr>
        <p:spPr>
          <a:xfrm>
            <a:off x="1538473" y="6217774"/>
            <a:ext cx="975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Tenga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cuenta</a:t>
            </a:r>
            <a:r>
              <a:rPr lang="en-US" sz="2000" dirty="0">
                <a:solidFill>
                  <a:schemeClr val="bg1"/>
                </a:solidFill>
              </a:rPr>
              <a:t> que a los 30 </a:t>
            </a:r>
            <a:r>
              <a:rPr lang="en-US" sz="2000" dirty="0" err="1">
                <a:solidFill>
                  <a:schemeClr val="bg1"/>
                </a:solidFill>
              </a:rPr>
              <a:t>segundos</a:t>
            </a:r>
            <a:r>
              <a:rPr lang="en-US" sz="2000" dirty="0">
                <a:solidFill>
                  <a:schemeClr val="bg1"/>
                </a:solidFill>
              </a:rPr>
              <a:t>, los </a:t>
            </a:r>
            <a:r>
              <a:rPr lang="en-US" sz="2000" dirty="0" err="1">
                <a:solidFill>
                  <a:schemeClr val="bg1"/>
                </a:solidFill>
              </a:rPr>
              <a:t>gérmenes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todavía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están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presentes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las manos.</a:t>
            </a:r>
          </a:p>
        </p:txBody>
      </p:sp>
    </p:spTree>
    <p:extLst>
      <p:ext uri="{BB962C8B-B14F-4D97-AF65-F5344CB8AC3E}">
        <p14:creationId xmlns:p14="http://schemas.microsoft.com/office/powerpoint/2010/main" val="342953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Áreas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la mano que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generalmente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no se lava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correctamente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43559" y="1857361"/>
            <a:ext cx="8808720" cy="4212609"/>
            <a:chOff x="304800" y="1371600"/>
            <a:chExt cx="8808720" cy="4212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71600"/>
              <a:ext cx="7048500" cy="38495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0380" y="5039444"/>
              <a:ext cx="3832653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 err="1"/>
                <a:t>Atrás</a:t>
              </a:r>
              <a:r>
                <a:rPr lang="en-US" sz="2000" b="1" dirty="0"/>
                <a:t> de la mano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62673" y="5039444"/>
              <a:ext cx="2765493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 err="1"/>
                <a:t>Frente</a:t>
              </a:r>
              <a:r>
                <a:rPr lang="en-US" sz="2000" b="1" dirty="0"/>
                <a:t> de la mano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5080" y="222504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Áreas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más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frecuentes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5080" y="293256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Frecuentemente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5080" y="3625481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Menos</a:t>
              </a: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frecuente</a:t>
              </a:r>
              <a:endParaRPr lang="en-US" sz="2000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2127" y="5960883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El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uso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guantes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NO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reemplaza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necesidad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lavarse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las manos. La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higiene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las manos debe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realizarse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después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quitarse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los 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guantes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71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D9B7-6683-384C-8B2A-566E40804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679"/>
          <a:stretch/>
        </p:blipFill>
        <p:spPr>
          <a:xfrm>
            <a:off x="844062" y="708474"/>
            <a:ext cx="10564836" cy="57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D9B7-6683-384C-8B2A-566E40804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08" b="11373"/>
          <a:stretch/>
        </p:blipFill>
        <p:spPr>
          <a:xfrm>
            <a:off x="813678" y="661183"/>
            <a:ext cx="10810400" cy="55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7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2B299-BE71-A045-8608-AFD50548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r="-403" b="61728"/>
          <a:stretch/>
        </p:blipFill>
        <p:spPr>
          <a:xfrm>
            <a:off x="656180" y="576469"/>
            <a:ext cx="1087964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697D-6FAB-9044-8945-5E92B50C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4" y="22513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DESCARGO DE RESPONSABILIDAD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80390-CC1F-CC49-8759-3273A191E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37" y="3576933"/>
            <a:ext cx="10515600" cy="4351338"/>
          </a:xfrm>
        </p:spPr>
        <p:txBody>
          <a:bodyPr/>
          <a:lstStyle/>
          <a:p>
            <a:r>
              <a:rPr lang="en-US" dirty="0"/>
              <a:t>Toda la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incluida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se </a:t>
            </a:r>
            <a:r>
              <a:rPr lang="en-US" dirty="0" err="1"/>
              <a:t>deriva</a:t>
            </a:r>
            <a:r>
              <a:rPr lang="en-US" dirty="0"/>
              <a:t> de los </a:t>
            </a:r>
            <a:r>
              <a:rPr lang="en-US" dirty="0" err="1"/>
              <a:t>Centros</a:t>
            </a:r>
            <a:r>
              <a:rPr lang="en-US" dirty="0"/>
              <a:t> para el Control y la </a:t>
            </a:r>
            <a:r>
              <a:rPr lang="en-US" dirty="0" err="1"/>
              <a:t>Prevención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(CDC) de los </a:t>
            </a:r>
            <a:r>
              <a:rPr lang="en-US" dirty="0" err="1"/>
              <a:t>Estados</a:t>
            </a:r>
            <a:r>
              <a:rPr lang="en-US" dirty="0"/>
              <a:t> Unidos, y la </a:t>
            </a:r>
            <a:r>
              <a:rPr lang="en-US" dirty="0" err="1"/>
              <a:t>Organización</a:t>
            </a:r>
            <a:r>
              <a:rPr lang="en-US" dirty="0"/>
              <a:t> Mundial de la </a:t>
            </a:r>
            <a:r>
              <a:rPr lang="en-US" dirty="0" err="1"/>
              <a:t>Salud</a:t>
            </a:r>
            <a:r>
              <a:rPr lang="en-US" dirty="0"/>
              <a:t> (OMS).</a:t>
            </a:r>
          </a:p>
          <a:p>
            <a:r>
              <a:rPr lang="en-US" dirty="0"/>
              <a:t>La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relacionada</a:t>
            </a:r>
            <a:r>
              <a:rPr lang="en-US" dirty="0"/>
              <a:t> con el coronavirus-19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sujeta</a:t>
            </a:r>
            <a:r>
              <a:rPr lang="en-US" dirty="0"/>
              <a:t> a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según</a:t>
            </a:r>
            <a:r>
              <a:rPr lang="en-US" dirty="0"/>
              <a:t> el CDC y la </a:t>
            </a:r>
            <a:r>
              <a:rPr lang="en-US" dirty="0" err="1"/>
              <a:t>guía</a:t>
            </a:r>
            <a:r>
              <a:rPr lang="en-US" dirty="0"/>
              <a:t> de la OMS</a:t>
            </a:r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se </a:t>
            </a:r>
            <a:r>
              <a:rPr lang="en-US" dirty="0" err="1"/>
              <a:t>distribuyó</a:t>
            </a:r>
            <a:r>
              <a:rPr lang="en-US" dirty="0"/>
              <a:t> el 19 de </a:t>
            </a:r>
            <a:r>
              <a:rPr lang="en-US" dirty="0" err="1"/>
              <a:t>marzo</a:t>
            </a:r>
            <a:r>
              <a:rPr lang="en-US" dirty="0"/>
              <a:t> de 2020.</a:t>
            </a:r>
          </a:p>
        </p:txBody>
      </p:sp>
    </p:spTree>
    <p:extLst>
      <p:ext uri="{BB962C8B-B14F-4D97-AF65-F5344CB8AC3E}">
        <p14:creationId xmlns:p14="http://schemas.microsoft.com/office/powerpoint/2010/main" val="144701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AC288-04D0-D646-907F-E4E0B9545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05" b="15802"/>
          <a:stretch/>
        </p:blipFill>
        <p:spPr>
          <a:xfrm>
            <a:off x="731521" y="379828"/>
            <a:ext cx="10691446" cy="60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8A525-A9DF-4647-ADDD-06CE40A3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Higiene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Respiratoria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589B4-E27E-4465-9746-548A6971F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Cúbrase</a:t>
            </a:r>
            <a:r>
              <a:rPr lang="en-US" sz="3200" dirty="0"/>
              <a:t> la </a:t>
            </a:r>
            <a:r>
              <a:rPr lang="en-US" sz="3200" dirty="0" err="1"/>
              <a:t>boca</a:t>
            </a:r>
            <a:r>
              <a:rPr lang="en-US" sz="3200" dirty="0"/>
              <a:t> y la </a:t>
            </a:r>
            <a:r>
              <a:rPr lang="en-US" sz="3200" dirty="0" err="1"/>
              <a:t>nariz</a:t>
            </a:r>
            <a:r>
              <a:rPr lang="en-US" sz="3200" dirty="0"/>
              <a:t> con un </a:t>
            </a:r>
            <a:r>
              <a:rPr lang="en-US" sz="3200" dirty="0" err="1"/>
              <a:t>pañuelo</a:t>
            </a:r>
            <a:r>
              <a:rPr lang="en-US" sz="3200" dirty="0"/>
              <a:t> </a:t>
            </a:r>
            <a:r>
              <a:rPr lang="en-US" sz="3200" dirty="0" err="1"/>
              <a:t>desechable</a:t>
            </a:r>
            <a:r>
              <a:rPr lang="en-US" sz="3200" dirty="0"/>
              <a:t> al </a:t>
            </a:r>
            <a:r>
              <a:rPr lang="en-US" sz="3200" dirty="0" err="1"/>
              <a:t>toser</a:t>
            </a:r>
            <a:r>
              <a:rPr lang="en-US" sz="3200" dirty="0"/>
              <a:t> o </a:t>
            </a:r>
            <a:r>
              <a:rPr lang="en-US" sz="3200" dirty="0" err="1"/>
              <a:t>estornudar</a:t>
            </a:r>
            <a:r>
              <a:rPr lang="en-US" sz="3200" dirty="0"/>
              <a:t>.</a:t>
            </a:r>
          </a:p>
          <a:p>
            <a:pPr lvl="1"/>
            <a:r>
              <a:rPr lang="en-US" sz="2800" dirty="0" err="1"/>
              <a:t>Deseche</a:t>
            </a:r>
            <a:r>
              <a:rPr lang="en-US" sz="2800" dirty="0"/>
              <a:t> el </a:t>
            </a:r>
            <a:r>
              <a:rPr lang="en-US" sz="2800" dirty="0" err="1"/>
              <a:t>pañuelo</a:t>
            </a:r>
            <a:r>
              <a:rPr lang="en-US" sz="2800" dirty="0"/>
              <a:t> </a:t>
            </a:r>
            <a:r>
              <a:rPr lang="en-US" sz="2800" dirty="0" err="1"/>
              <a:t>inmediatamente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un </a:t>
            </a:r>
            <a:r>
              <a:rPr lang="en-US" sz="2800" dirty="0" err="1"/>
              <a:t>contenedor</a:t>
            </a:r>
            <a:r>
              <a:rPr lang="en-US" sz="2800" dirty="0"/>
              <a:t> de </a:t>
            </a:r>
            <a:r>
              <a:rPr lang="en-US" sz="2800" dirty="0" err="1"/>
              <a:t>basura</a:t>
            </a:r>
            <a:r>
              <a:rPr lang="en-US" sz="2800" dirty="0"/>
              <a:t> sin </a:t>
            </a:r>
            <a:r>
              <a:rPr lang="en-US" sz="2800" dirty="0" err="1"/>
              <a:t>contacto</a:t>
            </a:r>
            <a:endParaRPr lang="en-US" sz="2800" dirty="0"/>
          </a:p>
          <a:p>
            <a:pPr lvl="1"/>
            <a:r>
              <a:rPr lang="en-US" sz="2800" dirty="0" err="1"/>
              <a:t>Lávase</a:t>
            </a:r>
            <a:r>
              <a:rPr lang="en-US" sz="2800" dirty="0"/>
              <a:t> las manos </a:t>
            </a:r>
            <a:r>
              <a:rPr lang="en-US" sz="2800" dirty="0" err="1"/>
              <a:t>después</a:t>
            </a:r>
            <a:endParaRPr lang="en-US" sz="2800" dirty="0"/>
          </a:p>
          <a:p>
            <a:endParaRPr lang="en-US" sz="3200" dirty="0"/>
          </a:p>
          <a:p>
            <a:r>
              <a:rPr lang="en-US" sz="3200" dirty="0"/>
              <a:t>Si no </a:t>
            </a:r>
            <a:r>
              <a:rPr lang="en-US" sz="3200" dirty="0" err="1"/>
              <a:t>tiene</a:t>
            </a:r>
            <a:r>
              <a:rPr lang="en-US" sz="3200" dirty="0"/>
              <a:t> un </a:t>
            </a:r>
            <a:r>
              <a:rPr lang="en-US" sz="3200" dirty="0" err="1"/>
              <a:t>pañuelo</a:t>
            </a:r>
            <a:r>
              <a:rPr lang="en-US" sz="3200" dirty="0"/>
              <a:t>, </a:t>
            </a:r>
            <a:r>
              <a:rPr lang="en-US" sz="3200" dirty="0" err="1"/>
              <a:t>estornud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codo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2E1A19B-49D0-E24B-BA2A-CB0B8A1A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70" y="4332848"/>
            <a:ext cx="3354684" cy="23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E62-8C9F-4A6E-9C0B-BF397FC8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Distanciamiento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Social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DF17-5127-42FD-9219-E4ECC95C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Reduzca</a:t>
            </a:r>
            <a:r>
              <a:rPr lang="en-US" dirty="0"/>
              <a:t> el </a:t>
            </a:r>
            <a:r>
              <a:rPr lang="en-US" dirty="0" err="1"/>
              <a:t>tiempo</a:t>
            </a:r>
            <a:r>
              <a:rPr lang="en-US" dirty="0"/>
              <a:t> que </a:t>
            </a:r>
            <a:r>
              <a:rPr lang="en-US" dirty="0" err="1"/>
              <a:t>pase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lugares</a:t>
            </a:r>
            <a:r>
              <a:rPr lang="en-US" dirty="0"/>
              <a:t> con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gente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la </a:t>
            </a:r>
            <a:r>
              <a:rPr lang="en-US" dirty="0" err="1"/>
              <a:t>probabilidad</a:t>
            </a:r>
            <a:r>
              <a:rPr lang="en-US" dirty="0"/>
              <a:t> de </a:t>
            </a:r>
            <a:r>
              <a:rPr lang="en-US" dirty="0" err="1"/>
              <a:t>entrar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contacto</a:t>
            </a:r>
            <a:r>
              <a:rPr lang="en-US" dirty="0"/>
              <a:t> con personas </a:t>
            </a:r>
            <a:r>
              <a:rPr lang="en-US" dirty="0" err="1"/>
              <a:t>enfermas</a:t>
            </a:r>
            <a:r>
              <a:rPr lang="en-US" dirty="0"/>
              <a:t> es superior</a:t>
            </a:r>
          </a:p>
          <a:p>
            <a:r>
              <a:rPr lang="en-US" dirty="0" err="1"/>
              <a:t>Mantenga</a:t>
            </a:r>
            <a:r>
              <a:rPr lang="en-US" dirty="0"/>
              <a:t> una </a:t>
            </a:r>
            <a:r>
              <a:rPr lang="en-US" dirty="0" err="1"/>
              <a:t>distancia</a:t>
            </a:r>
            <a:r>
              <a:rPr lang="en-US" dirty="0"/>
              <a:t> de al </a:t>
            </a:r>
            <a:r>
              <a:rPr lang="en-US" dirty="0" err="1"/>
              <a:t>menos</a:t>
            </a:r>
            <a:r>
              <a:rPr lang="en-US" dirty="0"/>
              <a:t> 1 metro de las personas que </a:t>
            </a:r>
            <a:r>
              <a:rPr lang="en-US" dirty="0" err="1"/>
              <a:t>tosen</a:t>
            </a:r>
            <a:r>
              <a:rPr lang="en-US" dirty="0"/>
              <a:t> o </a:t>
            </a:r>
            <a:r>
              <a:rPr lang="en-US" dirty="0" err="1"/>
              <a:t>estornudan</a:t>
            </a:r>
            <a:endParaRPr lang="en-US" dirty="0"/>
          </a:p>
          <a:p>
            <a:r>
              <a:rPr lang="en-US" dirty="0"/>
              <a:t>Evite </a:t>
            </a:r>
            <a:r>
              <a:rPr lang="en-US" dirty="0" err="1"/>
              <a:t>tocar</a:t>
            </a:r>
            <a:r>
              <a:rPr lang="en-US" dirty="0"/>
              <a:t>, </a:t>
            </a:r>
            <a:r>
              <a:rPr lang="en-US" dirty="0" err="1"/>
              <a:t>abrazar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la mano, o </a:t>
            </a:r>
            <a:r>
              <a:rPr lang="en-US" dirty="0" err="1"/>
              <a:t>besar</a:t>
            </a:r>
            <a:r>
              <a:rPr lang="en-US" dirty="0"/>
              <a:t> a las personas </a:t>
            </a:r>
            <a:r>
              <a:rPr lang="en-US" dirty="0" err="1"/>
              <a:t>enfermas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venga</a:t>
            </a:r>
            <a:r>
              <a:rPr lang="en-US" dirty="0"/>
              <a:t> 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fiebre</a:t>
            </a:r>
            <a:r>
              <a:rPr lang="en-US" dirty="0"/>
              <a:t> </a:t>
            </a:r>
            <a:r>
              <a:rPr lang="en-US" dirty="0" err="1"/>
              <a:t>igual</a:t>
            </a:r>
            <a:r>
              <a:rPr lang="en-US" dirty="0"/>
              <a:t> o mayor a 37.8</a:t>
            </a:r>
            <a:r>
              <a:rPr lang="en-US" baseline="30000" dirty="0"/>
              <a:t>o</a:t>
            </a:r>
            <a:r>
              <a:rPr lang="en-US" dirty="0"/>
              <a:t>C y / o </a:t>
            </a:r>
            <a:r>
              <a:rPr lang="en-US" dirty="0" err="1"/>
              <a:t>tiene</a:t>
            </a:r>
            <a:r>
              <a:rPr lang="en-US" dirty="0"/>
              <a:t> una </a:t>
            </a:r>
            <a:r>
              <a:rPr lang="en-US" dirty="0" err="1"/>
              <a:t>tos</a:t>
            </a:r>
            <a:r>
              <a:rPr lang="en-US" dirty="0"/>
              <a:t> </a:t>
            </a:r>
            <a:r>
              <a:rPr lang="en-US" dirty="0" err="1"/>
              <a:t>activa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7DE54-42DF-497C-9261-19248F8B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Las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Gotitas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705-A12E-474C-9A03-95A4F44B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927225"/>
          </a:xfrm>
        </p:spPr>
        <p:txBody>
          <a:bodyPr/>
          <a:lstStyle/>
          <a:p>
            <a:r>
              <a:rPr lang="en-US" dirty="0" err="1"/>
              <a:t>Generalmente</a:t>
            </a:r>
            <a:r>
              <a:rPr lang="en-US" dirty="0"/>
              <a:t> se genera </a:t>
            </a:r>
            <a:r>
              <a:rPr lang="en-US" dirty="0" err="1"/>
              <a:t>cuando</a:t>
            </a:r>
            <a:r>
              <a:rPr lang="en-US" dirty="0"/>
              <a:t> una persona </a:t>
            </a:r>
            <a:r>
              <a:rPr lang="en-US" dirty="0" err="1"/>
              <a:t>tose</a:t>
            </a:r>
            <a:r>
              <a:rPr lang="en-US" dirty="0"/>
              <a:t>, </a:t>
            </a:r>
            <a:r>
              <a:rPr lang="en-US" dirty="0" err="1"/>
              <a:t>estornuda</a:t>
            </a:r>
            <a:r>
              <a:rPr lang="en-US" dirty="0"/>
              <a:t> o </a:t>
            </a:r>
            <a:r>
              <a:rPr lang="en-US" dirty="0" err="1"/>
              <a:t>habla</a:t>
            </a:r>
            <a:endParaRPr lang="en-US" dirty="0"/>
          </a:p>
          <a:p>
            <a:r>
              <a:rPr lang="en-US" dirty="0" err="1"/>
              <a:t>Viaja</a:t>
            </a:r>
            <a:r>
              <a:rPr lang="en-US" dirty="0"/>
              <a:t> solo </a:t>
            </a:r>
            <a:r>
              <a:rPr lang="en-US" dirty="0" err="1"/>
              <a:t>distancias</a:t>
            </a:r>
            <a:r>
              <a:rPr lang="en-US" dirty="0"/>
              <a:t> </a:t>
            </a:r>
            <a:r>
              <a:rPr lang="en-US" dirty="0" err="1"/>
              <a:t>cortas</a:t>
            </a:r>
            <a:r>
              <a:rPr lang="en-US" dirty="0"/>
              <a:t> por el </a:t>
            </a:r>
            <a:r>
              <a:rPr lang="en-US" dirty="0" err="1"/>
              <a:t>aire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que son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y </a:t>
            </a:r>
            <a:r>
              <a:rPr lang="en-US" dirty="0" err="1"/>
              <a:t>pesadas</a:t>
            </a:r>
            <a:endParaRPr lang="en-US" dirty="0"/>
          </a:p>
          <a:p>
            <a:r>
              <a:rPr lang="en-US" dirty="0"/>
              <a:t>No se </a:t>
            </a:r>
            <a:r>
              <a:rPr lang="en-US" dirty="0" err="1"/>
              <a:t>queden</a:t>
            </a:r>
            <a:r>
              <a:rPr lang="en-US" dirty="0"/>
              <a:t> </a:t>
            </a:r>
            <a:r>
              <a:rPr lang="en-US" dirty="0" err="1"/>
              <a:t>suspendidas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aire</a:t>
            </a:r>
            <a:endParaRPr lang="en-US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47F88-F11F-4EBB-BC66-5A4B0DAF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6487"/>
          <a:stretch/>
        </p:blipFill>
        <p:spPr>
          <a:xfrm>
            <a:off x="838200" y="4002170"/>
            <a:ext cx="5411836" cy="2476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9B1C-389B-44B4-A0E6-F9064DFAF597}"/>
              </a:ext>
            </a:extLst>
          </p:cNvPr>
          <p:cNvSpPr txBox="1"/>
          <p:nvPr/>
        </p:nvSpPr>
        <p:spPr>
          <a:xfrm>
            <a:off x="6544782" y="3643818"/>
            <a:ext cx="5171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enferma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con una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enfermedad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respiratoria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B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parada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menos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1 metro  de la persona A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cuando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tose</a:t>
            </a:r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Persona C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parada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más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de 1 metro de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distancia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y </a:t>
            </a:r>
            <a:r>
              <a:rPr lang="en-US" sz="2400" dirty="0" err="1">
                <a:solidFill>
                  <a:schemeClr val="bg1">
                    <a:lumMod val="40000"/>
                    <a:lumOff val="60000"/>
                  </a:schemeClr>
                </a:solidFill>
              </a:rPr>
              <a:t>protegida</a:t>
            </a:r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del virus.</a:t>
            </a:r>
          </a:p>
        </p:txBody>
      </p:sp>
    </p:spTree>
    <p:extLst>
      <p:ext uri="{BB962C8B-B14F-4D97-AF65-F5344CB8AC3E}">
        <p14:creationId xmlns:p14="http://schemas.microsoft.com/office/powerpoint/2010/main" val="32576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69B8-931B-49C2-8950-B4F423A9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Objetivo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Control de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Infecciones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3EDE8-DEAA-4087-8894-7A156FF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Para </a:t>
            </a:r>
            <a:r>
              <a:rPr lang="en-US" dirty="0" err="1"/>
              <a:t>protegerse</a:t>
            </a:r>
            <a:r>
              <a:rPr lang="en-US" dirty="0"/>
              <a:t> de la </a:t>
            </a:r>
            <a:r>
              <a:rPr lang="en-US" dirty="0" err="1"/>
              <a:t>infección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Para </a:t>
            </a:r>
            <a:r>
              <a:rPr lang="en-US" dirty="0" err="1"/>
              <a:t>prevenir</a:t>
            </a:r>
            <a:r>
              <a:rPr lang="en-US" dirty="0"/>
              <a:t> la </a:t>
            </a:r>
            <a:r>
              <a:rPr lang="en-US" dirty="0" err="1"/>
              <a:t>propagación</a:t>
            </a:r>
            <a:r>
              <a:rPr lang="en-US" dirty="0"/>
              <a:t> de </a:t>
            </a:r>
            <a:r>
              <a:rPr lang="en-US" dirty="0" err="1"/>
              <a:t>enfermedades</a:t>
            </a:r>
            <a:r>
              <a:rPr lang="en-US" dirty="0"/>
              <a:t> a los </a:t>
            </a:r>
            <a:r>
              <a:rPr lang="en-US" dirty="0" err="1"/>
              <a:t>otros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¡PARA ROMPER LA CADENA DE TRANSMISIÓN!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E506F-5407-E34E-81E5-E759346B5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999363"/>
            <a:ext cx="3846512" cy="269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E57-7A8D-466B-84F6-2F7E9A92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Preguntas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0F75-15E0-450E-B912-D0190A0C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mantenerse</a:t>
            </a:r>
            <a:r>
              <a:rPr lang="en-US" dirty="0"/>
              <a:t> </a:t>
            </a:r>
            <a:r>
              <a:rPr lang="en-US" dirty="0" err="1"/>
              <a:t>actualizado</a:t>
            </a:r>
            <a:r>
              <a:rPr lang="en-US" dirty="0"/>
              <a:t>, </a:t>
            </a:r>
            <a:r>
              <a:rPr lang="en-US" dirty="0" err="1"/>
              <a:t>consulte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organizaciones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:</a:t>
            </a:r>
          </a:p>
          <a:p>
            <a:r>
              <a:rPr lang="en-US" dirty="0"/>
              <a:t>OMS: </a:t>
            </a:r>
            <a:r>
              <a:rPr lang="en-US" dirty="0">
                <a:hlinkClick r:id="rId2"/>
              </a:rPr>
              <a:t>https://www.who.int/health-topics/coronavirus</a:t>
            </a:r>
            <a:endParaRPr lang="en-US" dirty="0"/>
          </a:p>
          <a:p>
            <a:endParaRPr lang="en-US" dirty="0"/>
          </a:p>
          <a:p>
            <a:r>
              <a:rPr lang="en-US" dirty="0"/>
              <a:t>CDC: </a:t>
            </a:r>
            <a:r>
              <a:rPr lang="en-US" dirty="0">
                <a:hlinkClick r:id="rId3"/>
              </a:rPr>
              <a:t>https://www.cdc.gov/coronavirus/2019-ncov/index.html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A10D13-FF19-4C29-AF27-56E6A0F1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Qué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es el nuevo coronavirus?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0E10BD-7967-40AD-9B56-CE2DCC0F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6400"/>
          </a:xfrm>
        </p:spPr>
        <p:txBody>
          <a:bodyPr/>
          <a:lstStyle/>
          <a:p>
            <a:r>
              <a:rPr lang="en-US" sz="3200" dirty="0"/>
              <a:t>Los coronavirus (</a:t>
            </a:r>
            <a:r>
              <a:rPr lang="en-US" sz="3200" dirty="0" err="1"/>
              <a:t>CoV</a:t>
            </a:r>
            <a:r>
              <a:rPr lang="en-US" sz="3200" dirty="0"/>
              <a:t>) son una gran </a:t>
            </a:r>
            <a:r>
              <a:rPr lang="en-US" sz="3200" dirty="0" err="1"/>
              <a:t>familia</a:t>
            </a:r>
            <a:r>
              <a:rPr lang="en-US" sz="3200" dirty="0"/>
              <a:t> de virus que causa una </a:t>
            </a:r>
            <a:r>
              <a:rPr lang="en-US" sz="3200" dirty="0" err="1"/>
              <a:t>amplia</a:t>
            </a:r>
            <a:r>
              <a:rPr lang="en-US" sz="3200" dirty="0"/>
              <a:t> </a:t>
            </a:r>
            <a:r>
              <a:rPr lang="en-US" sz="3200" dirty="0" err="1"/>
              <a:t>gama</a:t>
            </a:r>
            <a:r>
              <a:rPr lang="en-US" sz="3200" dirty="0"/>
              <a:t> de </a:t>
            </a:r>
            <a:r>
              <a:rPr lang="en-US" sz="3200" dirty="0" err="1"/>
              <a:t>enfermedades</a:t>
            </a:r>
            <a:r>
              <a:rPr lang="en-US" sz="3200" dirty="0"/>
              <a:t>, </a:t>
            </a:r>
            <a:r>
              <a:rPr lang="en-US" sz="3200" dirty="0" err="1"/>
              <a:t>desde</a:t>
            </a:r>
            <a:r>
              <a:rPr lang="en-US" sz="3200" dirty="0"/>
              <a:t> el </a:t>
            </a:r>
            <a:r>
              <a:rPr lang="en-US" sz="3200" dirty="0" err="1"/>
              <a:t>resfriado</a:t>
            </a:r>
            <a:r>
              <a:rPr lang="en-US" sz="3200" dirty="0"/>
              <a:t> </a:t>
            </a:r>
            <a:r>
              <a:rPr lang="en-US" sz="3200" dirty="0" err="1"/>
              <a:t>común</a:t>
            </a:r>
            <a:r>
              <a:rPr lang="en-US" sz="3200" dirty="0"/>
              <a:t> hasta </a:t>
            </a:r>
            <a:r>
              <a:rPr lang="en-US" sz="3200" dirty="0" err="1"/>
              <a:t>enfermedades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graves.</a:t>
            </a:r>
          </a:p>
          <a:p>
            <a:pPr lvl="1"/>
            <a:r>
              <a:rPr lang="en-US" dirty="0" err="1"/>
              <a:t>Ejemplos</a:t>
            </a:r>
            <a:r>
              <a:rPr lang="en-US" dirty="0"/>
              <a:t>: </a:t>
            </a:r>
            <a:r>
              <a:rPr lang="en-US" dirty="0" err="1"/>
              <a:t>Síndrome</a:t>
            </a:r>
            <a:r>
              <a:rPr lang="en-US" dirty="0"/>
              <a:t> </a:t>
            </a:r>
            <a:r>
              <a:rPr lang="en-US" dirty="0" err="1"/>
              <a:t>Respiratorio</a:t>
            </a:r>
            <a:r>
              <a:rPr lang="en-US" dirty="0"/>
              <a:t> </a:t>
            </a:r>
            <a:r>
              <a:rPr lang="en-US" dirty="0" err="1"/>
              <a:t>Agudo</a:t>
            </a:r>
            <a:r>
              <a:rPr lang="en-US" dirty="0"/>
              <a:t> </a:t>
            </a:r>
            <a:r>
              <a:rPr lang="en-US" dirty="0" err="1"/>
              <a:t>Severo</a:t>
            </a:r>
            <a:r>
              <a:rPr lang="en-US" dirty="0"/>
              <a:t> (SRAS) y </a:t>
            </a:r>
            <a:r>
              <a:rPr lang="en-US" dirty="0" err="1"/>
              <a:t>Síndrome</a:t>
            </a:r>
            <a:r>
              <a:rPr lang="en-US" dirty="0"/>
              <a:t> </a:t>
            </a:r>
            <a:r>
              <a:rPr lang="en-US" dirty="0" err="1"/>
              <a:t>Respiratorio</a:t>
            </a:r>
            <a:r>
              <a:rPr lang="en-US" dirty="0"/>
              <a:t> del Medio </a:t>
            </a:r>
            <a:r>
              <a:rPr lang="en-US" dirty="0" err="1"/>
              <a:t>Oriente</a:t>
            </a:r>
            <a:r>
              <a:rPr lang="en-US" dirty="0"/>
              <a:t> (SRMO)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A1DF2-FE98-43CA-A920-1D94CD76A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8" r="20944"/>
          <a:stretch/>
        </p:blipFill>
        <p:spPr>
          <a:xfrm>
            <a:off x="8766076" y="3626753"/>
            <a:ext cx="3000376" cy="2964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860BE-4544-4BA5-9DED-FFE362ED7BF3}"/>
              </a:ext>
            </a:extLst>
          </p:cNvPr>
          <p:cNvSpPr txBox="1"/>
          <p:nvPr/>
        </p:nvSpPr>
        <p:spPr>
          <a:xfrm>
            <a:off x="838199" y="4144161"/>
            <a:ext cx="766122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El nuevo coronavirus es una </a:t>
            </a:r>
            <a:r>
              <a:rPr lang="en-US" sz="3200" dirty="0" err="1"/>
              <a:t>nueva</a:t>
            </a:r>
            <a:r>
              <a:rPr lang="en-US" sz="3200" dirty="0"/>
              <a:t> </a:t>
            </a:r>
            <a:r>
              <a:rPr lang="en-US" sz="3200" dirty="0" err="1"/>
              <a:t>cepa</a:t>
            </a:r>
            <a:r>
              <a:rPr lang="en-US" sz="3200" dirty="0"/>
              <a:t> que no se ha </a:t>
            </a:r>
            <a:r>
              <a:rPr lang="en-US" sz="3200" dirty="0" err="1"/>
              <a:t>identificado</a:t>
            </a:r>
            <a:r>
              <a:rPr lang="en-US" sz="3200" dirty="0"/>
              <a:t> </a:t>
            </a:r>
            <a:r>
              <a:rPr lang="en-US" sz="3200" dirty="0" err="1"/>
              <a:t>previamente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humanos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E166-784F-429F-BB9F-B7FA7527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Historía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: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2699-68D5-477F-9CCE-C0C389A7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31 de </a:t>
            </a:r>
            <a:r>
              <a:rPr lang="en-US" sz="3000" dirty="0" err="1">
                <a:solidFill>
                  <a:schemeClr val="bg1"/>
                </a:solidFill>
              </a:rPr>
              <a:t>diciembre</a:t>
            </a:r>
            <a:r>
              <a:rPr lang="en-US" sz="3000" dirty="0">
                <a:solidFill>
                  <a:schemeClr val="bg1"/>
                </a:solidFill>
              </a:rPr>
              <a:t> de 2019: </a:t>
            </a:r>
            <a:r>
              <a:rPr lang="en-US" sz="3000" dirty="0"/>
              <a:t>La </a:t>
            </a:r>
            <a:r>
              <a:rPr lang="en-US" sz="3000" dirty="0" err="1"/>
              <a:t>Organización</a:t>
            </a:r>
            <a:r>
              <a:rPr lang="en-US" sz="3000" dirty="0"/>
              <a:t> Mundial de la </a:t>
            </a:r>
            <a:r>
              <a:rPr lang="en-US" sz="3000" dirty="0" err="1"/>
              <a:t>Salud</a:t>
            </a:r>
            <a:r>
              <a:rPr lang="en-US" sz="3000" dirty="0"/>
              <a:t> (OMS) </a:t>
            </a:r>
            <a:r>
              <a:rPr lang="en-US" sz="3000" dirty="0" err="1"/>
              <a:t>fue</a:t>
            </a:r>
            <a:r>
              <a:rPr lang="en-US" sz="3000" dirty="0"/>
              <a:t> </a:t>
            </a:r>
            <a:r>
              <a:rPr lang="en-US" sz="3000" dirty="0" err="1"/>
              <a:t>informada</a:t>
            </a:r>
            <a:r>
              <a:rPr lang="en-US" sz="3000" dirty="0"/>
              <a:t> de </a:t>
            </a:r>
            <a:r>
              <a:rPr lang="en-US" sz="3000" dirty="0" err="1"/>
              <a:t>casos</a:t>
            </a:r>
            <a:r>
              <a:rPr lang="en-US" sz="3000" dirty="0"/>
              <a:t> de </a:t>
            </a:r>
            <a:r>
              <a:rPr lang="en-US" sz="3000" dirty="0" err="1"/>
              <a:t>neumonía</a:t>
            </a:r>
            <a:r>
              <a:rPr lang="en-US" sz="3000" dirty="0"/>
              <a:t> con </a:t>
            </a:r>
            <a:r>
              <a:rPr lang="en-US" sz="3000" dirty="0" err="1"/>
              <a:t>causas</a:t>
            </a:r>
            <a:r>
              <a:rPr lang="en-US" sz="3000" dirty="0"/>
              <a:t> </a:t>
            </a:r>
            <a:r>
              <a:rPr lang="en-US" sz="3000" dirty="0" err="1"/>
              <a:t>desconocidas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la ciudad de Wuhan</a:t>
            </a:r>
          </a:p>
          <a:p>
            <a:r>
              <a:rPr lang="en-US" sz="3000" dirty="0">
                <a:solidFill>
                  <a:schemeClr val="bg1"/>
                </a:solidFill>
              </a:rPr>
              <a:t>7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Se </a:t>
            </a:r>
            <a:r>
              <a:rPr lang="en-US" sz="3000" dirty="0" err="1"/>
              <a:t>encontró</a:t>
            </a:r>
            <a:r>
              <a:rPr lang="en-US" sz="3000" dirty="0"/>
              <a:t> un nuevo coronavirus </a:t>
            </a:r>
            <a:r>
              <a:rPr lang="en-US" sz="3000" dirty="0" err="1"/>
              <a:t>como</a:t>
            </a:r>
            <a:r>
              <a:rPr lang="en-US" sz="3000" dirty="0"/>
              <a:t> la causa</a:t>
            </a:r>
          </a:p>
          <a:p>
            <a:r>
              <a:rPr lang="en-US" sz="3000" dirty="0">
                <a:solidFill>
                  <a:schemeClr val="bg1"/>
                </a:solidFill>
              </a:rPr>
              <a:t>21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Primer </a:t>
            </a:r>
            <a:r>
              <a:rPr lang="en-US" sz="3000" dirty="0" err="1"/>
              <a:t>caso</a:t>
            </a:r>
            <a:r>
              <a:rPr lang="en-US" sz="3000" dirty="0"/>
              <a:t> de COVID-19 </a:t>
            </a:r>
            <a:r>
              <a:rPr lang="en-US" sz="3000" dirty="0" err="1"/>
              <a:t>en</a:t>
            </a:r>
            <a:r>
              <a:rPr lang="en-US" sz="3000" dirty="0"/>
              <a:t> los </a:t>
            </a:r>
            <a:r>
              <a:rPr lang="en-US" sz="3000" dirty="0" err="1"/>
              <a:t>Estados</a:t>
            </a:r>
            <a:r>
              <a:rPr lang="en-US" sz="3000" dirty="0"/>
              <a:t> Unidos </a:t>
            </a:r>
            <a:r>
              <a:rPr lang="en-US" sz="3000" dirty="0" err="1"/>
              <a:t>fue</a:t>
            </a:r>
            <a:r>
              <a:rPr lang="en-US" sz="3000" dirty="0"/>
              <a:t> </a:t>
            </a:r>
            <a:r>
              <a:rPr lang="en-US" sz="3000" dirty="0" err="1"/>
              <a:t>detectado</a:t>
            </a:r>
            <a:endParaRPr lang="en-US" sz="3000" dirty="0"/>
          </a:p>
          <a:p>
            <a:r>
              <a:rPr lang="en-US" sz="3000" dirty="0">
                <a:solidFill>
                  <a:schemeClr val="bg1"/>
                </a:solidFill>
              </a:rPr>
              <a:t>30 de </a:t>
            </a:r>
            <a:r>
              <a:rPr lang="en-US" sz="3000" dirty="0" err="1">
                <a:solidFill>
                  <a:schemeClr val="bg1"/>
                </a:solidFill>
              </a:rPr>
              <a:t>enero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La OMS </a:t>
            </a:r>
            <a:r>
              <a:rPr lang="en-US" sz="3000" dirty="0" err="1"/>
              <a:t>declaró</a:t>
            </a:r>
            <a:r>
              <a:rPr lang="en-US" sz="3000" dirty="0"/>
              <a:t> "</a:t>
            </a:r>
            <a:r>
              <a:rPr lang="en-US" sz="3000" dirty="0" err="1"/>
              <a:t>Emergencia</a:t>
            </a:r>
            <a:r>
              <a:rPr lang="en-US" sz="3000" dirty="0"/>
              <a:t> de </a:t>
            </a:r>
            <a:r>
              <a:rPr lang="en-US" sz="3000" dirty="0" err="1"/>
              <a:t>Salud</a:t>
            </a:r>
            <a:r>
              <a:rPr lang="en-US" sz="3000" dirty="0"/>
              <a:t> </a:t>
            </a:r>
            <a:r>
              <a:rPr lang="en-US" sz="3000" dirty="0" err="1"/>
              <a:t>Pública</a:t>
            </a:r>
            <a:r>
              <a:rPr lang="en-US" sz="3000" dirty="0"/>
              <a:t> de </a:t>
            </a:r>
            <a:r>
              <a:rPr lang="en-US" sz="3000" dirty="0" err="1"/>
              <a:t>Preocupación</a:t>
            </a:r>
            <a:r>
              <a:rPr lang="en-US" sz="3000" dirty="0"/>
              <a:t> </a:t>
            </a:r>
            <a:r>
              <a:rPr lang="en-US" sz="3000" dirty="0" err="1"/>
              <a:t>Internacional</a:t>
            </a:r>
            <a:r>
              <a:rPr lang="en-US" sz="3000" dirty="0"/>
              <a:t>"</a:t>
            </a:r>
          </a:p>
          <a:p>
            <a:r>
              <a:rPr lang="en-US" sz="3000" dirty="0">
                <a:solidFill>
                  <a:schemeClr val="bg1"/>
                </a:solidFill>
              </a:rPr>
              <a:t>11 de </a:t>
            </a:r>
            <a:r>
              <a:rPr lang="en-US" sz="3000" dirty="0" err="1">
                <a:solidFill>
                  <a:schemeClr val="bg1"/>
                </a:solidFill>
              </a:rPr>
              <a:t>marzo</a:t>
            </a:r>
            <a:r>
              <a:rPr lang="en-US" sz="3000" dirty="0">
                <a:solidFill>
                  <a:schemeClr val="bg1"/>
                </a:solidFill>
              </a:rPr>
              <a:t> de 2020: </a:t>
            </a:r>
            <a:r>
              <a:rPr lang="en-US" sz="3000" dirty="0"/>
              <a:t>La OMS </a:t>
            </a:r>
            <a:r>
              <a:rPr lang="en-US" sz="3000" dirty="0" err="1"/>
              <a:t>declara</a:t>
            </a:r>
            <a:r>
              <a:rPr lang="en-US" sz="3000" dirty="0"/>
              <a:t> COVID-19 </a:t>
            </a:r>
            <a:r>
              <a:rPr lang="en-US" sz="3000" dirty="0" err="1"/>
              <a:t>como</a:t>
            </a:r>
            <a:r>
              <a:rPr lang="en-US" sz="3000" dirty="0"/>
              <a:t> una </a:t>
            </a:r>
            <a:r>
              <a:rPr lang="en-US" sz="3000" dirty="0" err="1"/>
              <a:t>pandemia</a:t>
            </a:r>
            <a:endParaRPr lang="en-US" sz="3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Más de 118,000 </a:t>
            </a:r>
            <a:r>
              <a:rPr lang="en-US" dirty="0" err="1"/>
              <a:t>casos</a:t>
            </a:r>
            <a:r>
              <a:rPr lang="en-US" dirty="0"/>
              <a:t> de la </a:t>
            </a:r>
            <a:r>
              <a:rPr lang="en-US" dirty="0" err="1"/>
              <a:t>enfermedad</a:t>
            </a:r>
            <a:r>
              <a:rPr lang="en-US" dirty="0"/>
              <a:t> de coronavirus-19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110 </a:t>
            </a:r>
            <a:r>
              <a:rPr lang="en-US" dirty="0" err="1"/>
              <a:t>países</a:t>
            </a:r>
            <a:r>
              <a:rPr lang="en-US" dirty="0"/>
              <a:t> y </a:t>
            </a:r>
            <a:r>
              <a:rPr lang="en-US" dirty="0" err="1"/>
              <a:t>territorios</a:t>
            </a:r>
            <a:r>
              <a:rPr lang="en-US" dirty="0"/>
              <a:t> entre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, y </a:t>
            </a:r>
            <a:r>
              <a:rPr lang="en-US" dirty="0" err="1"/>
              <a:t>existe</a:t>
            </a:r>
            <a:r>
              <a:rPr lang="en-US" dirty="0"/>
              <a:t> un </a:t>
            </a:r>
            <a:r>
              <a:rPr lang="en-US" dirty="0" err="1"/>
              <a:t>riesgo</a:t>
            </a:r>
            <a:r>
              <a:rPr lang="en-US" dirty="0"/>
              <a:t> </a:t>
            </a:r>
            <a:r>
              <a:rPr lang="en-US" dirty="0" err="1"/>
              <a:t>sostenido</a:t>
            </a:r>
            <a:r>
              <a:rPr lang="en-US" dirty="0"/>
              <a:t> de un </a:t>
            </a:r>
            <a:r>
              <a:rPr lang="en-US" dirty="0" err="1"/>
              <a:t>aumento</a:t>
            </a:r>
            <a:r>
              <a:rPr lang="en-US" dirty="0"/>
              <a:t> de </a:t>
            </a:r>
            <a:r>
              <a:rPr lang="en-US" dirty="0" err="1"/>
              <a:t>propagación</a:t>
            </a:r>
            <a:r>
              <a:rPr lang="en-US" dirty="0"/>
              <a:t> </a:t>
            </a:r>
            <a:r>
              <a:rPr lang="en-US" dirty="0" err="1"/>
              <a:t>mundial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44BE-DD05-468F-9B14-EF3B6DB5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Países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afectados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D5E481-EB61-6742-8BC3-E698F3FFC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83" y="1426708"/>
            <a:ext cx="10002017" cy="47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49193-F1DE-3F43-AA1C-3EA165FBEDD5}"/>
              </a:ext>
            </a:extLst>
          </p:cNvPr>
          <p:cNvSpPr txBox="1"/>
          <p:nvPr/>
        </p:nvSpPr>
        <p:spPr>
          <a:xfrm>
            <a:off x="1351783" y="6308209"/>
            <a:ext cx="901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actualización</a:t>
            </a:r>
            <a:r>
              <a:rPr lang="en-US" dirty="0"/>
              <a:t> 19/3/2020: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imagen para acceder a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actualizada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9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B171-E579-441E-8BD5-2E2C2D92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C890-0F87-4652-A523-C171541D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Período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incubación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/>
              <a:t>El </a:t>
            </a:r>
            <a:r>
              <a:rPr lang="en-US" dirty="0" err="1"/>
              <a:t>período</a:t>
            </a:r>
            <a:r>
              <a:rPr lang="en-US" dirty="0"/>
              <a:t> entre la </a:t>
            </a:r>
            <a:r>
              <a:rPr lang="en-US" dirty="0" err="1"/>
              <a:t>exposición</a:t>
            </a:r>
            <a:r>
              <a:rPr lang="en-US" dirty="0"/>
              <a:t> hasta una </a:t>
            </a:r>
            <a:r>
              <a:rPr lang="en-US" dirty="0" err="1"/>
              <a:t>infección</a:t>
            </a:r>
            <a:r>
              <a:rPr lang="en-US" dirty="0"/>
              <a:t> y </a:t>
            </a:r>
            <a:r>
              <a:rPr lang="en-US" dirty="0" err="1"/>
              <a:t>aparición</a:t>
            </a:r>
            <a:r>
              <a:rPr lang="en-US" dirty="0"/>
              <a:t> de los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síntomas</a:t>
            </a:r>
            <a:r>
              <a:rPr lang="en-US" dirty="0"/>
              <a:t>: </a:t>
            </a:r>
            <a:r>
              <a:rPr lang="en-US" dirty="0" err="1"/>
              <a:t>varía</a:t>
            </a:r>
            <a:r>
              <a:rPr lang="en-US" dirty="0"/>
              <a:t> de 1 a 12 </a:t>
            </a:r>
            <a:r>
              <a:rPr lang="en-US" dirty="0" err="1"/>
              <a:t>días</a:t>
            </a:r>
            <a:endParaRPr lang="en-US" dirty="0"/>
          </a:p>
          <a:p>
            <a:r>
              <a:rPr lang="en-US" dirty="0" err="1"/>
              <a:t>Promedios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5 a 6 </a:t>
            </a:r>
            <a:r>
              <a:rPr lang="en-US" dirty="0" err="1"/>
              <a:t>días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Modo de </a:t>
            </a:r>
            <a:r>
              <a:rPr lang="en-US" dirty="0" err="1">
                <a:solidFill>
                  <a:schemeClr val="bg1"/>
                </a:solidFill>
              </a:rPr>
              <a:t>transmisión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/>
              <a:t>Gotitas</a:t>
            </a:r>
            <a:r>
              <a:rPr lang="en-US" dirty="0"/>
              <a:t> y superficies contaminadas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 err="1">
                <a:solidFill>
                  <a:schemeClr val="bg1"/>
                </a:solidFill>
              </a:rPr>
              <a:t>Transmisión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/>
              <a:t>Humano a humano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Tratamiento: </a:t>
            </a:r>
            <a:r>
              <a:rPr lang="en-US" dirty="0"/>
              <a:t>Actualmente no hay </a:t>
            </a:r>
            <a:r>
              <a:rPr lang="en-US" dirty="0" err="1"/>
              <a:t>vacuna</a:t>
            </a:r>
            <a:r>
              <a:rPr lang="en-US" dirty="0"/>
              <a:t>, se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probando</a:t>
            </a:r>
            <a:r>
              <a:rPr lang="en-US" dirty="0"/>
              <a:t> </a:t>
            </a:r>
            <a:r>
              <a:rPr lang="en-US" dirty="0" err="1"/>
              <a:t>eliminar</a:t>
            </a:r>
            <a:r>
              <a:rPr lang="en-US" dirty="0"/>
              <a:t>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tratamientos</a:t>
            </a:r>
            <a:r>
              <a:rPr lang="en-US" dirty="0"/>
              <a:t> que no son </a:t>
            </a:r>
            <a:r>
              <a:rPr lang="en-US" dirty="0" err="1"/>
              <a:t>efectivos</a:t>
            </a:r>
            <a:r>
              <a:rPr lang="en-US" dirty="0"/>
              <a:t> contra el virus, </a:t>
            </a:r>
            <a:r>
              <a:rPr lang="en-US" dirty="0" err="1"/>
              <a:t>tratamiento</a:t>
            </a:r>
            <a:r>
              <a:rPr lang="en-US" dirty="0"/>
              <a:t> de síntomas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496FC-277A-4B60-8DE8-DC267BFBDEF5}"/>
              </a:ext>
            </a:extLst>
          </p:cNvPr>
          <p:cNvSpPr txBox="1"/>
          <p:nvPr/>
        </p:nvSpPr>
        <p:spPr>
          <a:xfrm>
            <a:off x="838200" y="603121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</a:t>
            </a:r>
            <a:r>
              <a:rPr lang="en-US" sz="1200" dirty="0" err="1"/>
              <a:t>Esta</a:t>
            </a:r>
            <a:r>
              <a:rPr lang="en-US" sz="1200" dirty="0"/>
              <a:t> </a:t>
            </a:r>
            <a:r>
              <a:rPr lang="en-US" sz="1200" dirty="0" err="1"/>
              <a:t>información</a:t>
            </a:r>
            <a:r>
              <a:rPr lang="en-US" sz="1200" dirty="0"/>
              <a:t> </a:t>
            </a:r>
            <a:r>
              <a:rPr lang="en-US" sz="1200" dirty="0" err="1"/>
              <a:t>está</a:t>
            </a:r>
            <a:r>
              <a:rPr lang="en-US" sz="1200" dirty="0"/>
              <a:t> </a:t>
            </a:r>
            <a:r>
              <a:rPr lang="en-US" sz="1200" dirty="0" err="1"/>
              <a:t>sujeta</a:t>
            </a:r>
            <a:r>
              <a:rPr lang="en-US" sz="1200" dirty="0"/>
              <a:t> a </a:t>
            </a:r>
            <a:r>
              <a:rPr lang="en-US" sz="1200" dirty="0" err="1"/>
              <a:t>cambios</a:t>
            </a:r>
            <a:r>
              <a:rPr lang="en-US" sz="1200" dirty="0"/>
              <a:t>.</a:t>
            </a:r>
          </a:p>
          <a:p>
            <a:r>
              <a:rPr lang="en-US" sz="1200" dirty="0"/>
              <a:t>2: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mayoría</a:t>
            </a:r>
            <a:r>
              <a:rPr lang="en-US" sz="1200" dirty="0"/>
              <a:t> de los </a:t>
            </a:r>
            <a:r>
              <a:rPr lang="en-US" sz="1200" dirty="0" err="1"/>
              <a:t>casos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8F4950-78F1-4F1D-8EBD-AF0B00D7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COVID-19: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Signos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Síntomas</a:t>
            </a:r>
            <a:endParaRPr lang="en-US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94997-8B58-407B-B7E2-509F07C47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8877" y="1893094"/>
            <a:ext cx="4690798" cy="4351338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enfermedad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comenzar</a:t>
            </a:r>
            <a:r>
              <a:rPr lang="en-US" dirty="0"/>
              <a:t> con </a:t>
            </a:r>
            <a:r>
              <a:rPr lang="en-US" dirty="0" err="1"/>
              <a:t>fiebre</a:t>
            </a:r>
            <a:r>
              <a:rPr lang="en-US" dirty="0"/>
              <a:t>, </a:t>
            </a:r>
            <a:r>
              <a:rPr lang="en-US" dirty="0" err="1"/>
              <a:t>Seguiendo</a:t>
            </a:r>
            <a:r>
              <a:rPr lang="en-US" dirty="0"/>
              <a:t> con una </a:t>
            </a:r>
            <a:r>
              <a:rPr lang="en-US" dirty="0" err="1"/>
              <a:t>tos</a:t>
            </a:r>
            <a:r>
              <a:rPr lang="en-US" dirty="0"/>
              <a:t> </a:t>
            </a:r>
            <a:r>
              <a:rPr lang="en-US" dirty="0" err="1"/>
              <a:t>seca</a:t>
            </a:r>
            <a:r>
              <a:rPr lang="en-US" dirty="0"/>
              <a:t>.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dificultad</a:t>
            </a:r>
            <a:r>
              <a:rPr lang="en-US" dirty="0"/>
              <a:t> para </a:t>
            </a:r>
            <a:r>
              <a:rPr lang="en-US" dirty="0" err="1"/>
              <a:t>respirar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pacientes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hospitalizados</a:t>
            </a:r>
            <a:r>
              <a:rPr lang="en-US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0CD72D-7C50-9F44-8566-2DF9856B1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1318" y="1601787"/>
            <a:ext cx="4690799" cy="48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69AF4-E96F-440C-ABBF-8B2A43D2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9" y="707919"/>
            <a:ext cx="11479237" cy="15497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badi" panose="020B0604020104020204" pitchFamily="34" charset="0"/>
              </a:rPr>
              <a:t>Prevención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 y Control de 	</a:t>
            </a:r>
            <a:r>
              <a:rPr lang="en-US" b="1" dirty="0" err="1">
                <a:solidFill>
                  <a:schemeClr val="bg1"/>
                </a:solidFill>
                <a:latin typeface="Abadi" panose="020B0604020104020204" pitchFamily="34" charset="0"/>
              </a:rPr>
              <a:t>Infecciones</a:t>
            </a:r>
            <a:endParaRPr lang="en-US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06E3CC-FBE9-40D7-B421-9961A3EAA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0" y="2634226"/>
            <a:ext cx="5215437" cy="3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F611-3F82-47BD-A306-FE5B9647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847387" cy="1335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¿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Cómo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se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propagan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los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resfriados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y los virus?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71B3F9-2941-4715-AE71-46096F66F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3480" y="1904894"/>
            <a:ext cx="5183188" cy="3922713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Para que una </a:t>
            </a:r>
            <a:r>
              <a:rPr lang="en-US" sz="4000" dirty="0" err="1"/>
              <a:t>infección</a:t>
            </a:r>
            <a:r>
              <a:rPr lang="en-US" sz="4000" dirty="0"/>
              <a:t> se </a:t>
            </a:r>
            <a:r>
              <a:rPr lang="en-US" sz="4000" dirty="0" err="1"/>
              <a:t>propague</a:t>
            </a:r>
            <a:r>
              <a:rPr lang="en-US" sz="4000" dirty="0"/>
              <a:t>, </a:t>
            </a:r>
            <a:r>
              <a:rPr lang="en-US" sz="4000" dirty="0" err="1"/>
              <a:t>todos</a:t>
            </a:r>
            <a:r>
              <a:rPr lang="en-US" sz="4000" dirty="0"/>
              <a:t> los enlaces </a:t>
            </a:r>
            <a:r>
              <a:rPr lang="en-US" sz="4000" dirty="0" err="1"/>
              <a:t>deben</a:t>
            </a:r>
            <a:r>
              <a:rPr lang="en-US" sz="4000" dirty="0"/>
              <a:t> </a:t>
            </a:r>
            <a:r>
              <a:rPr lang="en-US" sz="4000" dirty="0" err="1"/>
              <a:t>estar</a:t>
            </a:r>
            <a:r>
              <a:rPr lang="en-US" sz="4000" dirty="0"/>
              <a:t> </a:t>
            </a:r>
            <a:r>
              <a:rPr lang="en-US" sz="4000" dirty="0" err="1"/>
              <a:t>conectados</a:t>
            </a:r>
            <a:endParaRPr lang="en-US" sz="4000" dirty="0"/>
          </a:p>
          <a:p>
            <a:r>
              <a:rPr lang="en-US" sz="4000" dirty="0"/>
              <a:t>¡Romper </a:t>
            </a:r>
            <a:r>
              <a:rPr lang="en-US" sz="4000" dirty="0" err="1"/>
              <a:t>cualquier</a:t>
            </a:r>
            <a:r>
              <a:rPr lang="en-US" sz="4000" dirty="0"/>
              <a:t> enlace </a:t>
            </a:r>
            <a:r>
              <a:rPr lang="en-US" sz="4000" dirty="0" err="1"/>
              <a:t>detendrá</a:t>
            </a:r>
            <a:r>
              <a:rPr lang="en-US" sz="4000" dirty="0"/>
              <a:t> la </a:t>
            </a:r>
            <a:r>
              <a:rPr lang="en-US" sz="4000" dirty="0" err="1"/>
              <a:t>transmisión</a:t>
            </a:r>
            <a:r>
              <a:rPr lang="en-US" sz="4000" dirty="0"/>
              <a:t> de </a:t>
            </a:r>
            <a:r>
              <a:rPr lang="en-US" sz="4000" dirty="0" err="1"/>
              <a:t>enfermedades</a:t>
            </a:r>
            <a:r>
              <a:rPr lang="en-US" sz="4000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D1A65-3D6D-1E4D-B2D3-4B150FB817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1902842"/>
            <a:ext cx="5157787" cy="3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0329FEBBB9549A21210B65EFF0999" ma:contentTypeVersion="9" ma:contentTypeDescription="Create a new document." ma:contentTypeScope="" ma:versionID="95bc3983bcc331da36d6b482c739414d">
  <xsd:schema xmlns:xsd="http://www.w3.org/2001/XMLSchema" xmlns:xs="http://www.w3.org/2001/XMLSchema" xmlns:p="http://schemas.microsoft.com/office/2006/metadata/properties" xmlns:ns3="145ada3f-0ddd-44ac-8d27-f670a20c1d37" targetNamespace="http://schemas.microsoft.com/office/2006/metadata/properties" ma:root="true" ma:fieldsID="fd98824cef1b46d0dbe9b4c7faa5b29a" ns3:_="">
    <xsd:import namespace="145ada3f-0ddd-44ac-8d27-f670a20c1d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ada3f-0ddd-44ac-8d27-f670a20c1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953219-9F0A-44B3-BD88-4FD4F395C9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9380A6-A98C-4EEC-9B7E-73826F110E75}">
  <ds:schemaRefs>
    <ds:schemaRef ds:uri="http://purl.org/dc/terms/"/>
    <ds:schemaRef ds:uri="http://schemas.microsoft.com/office/2006/documentManagement/types"/>
    <ds:schemaRef ds:uri="145ada3f-0ddd-44ac-8d27-f670a20c1d37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42287D9-241C-44F7-81CD-3FB706FD12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ada3f-0ddd-44ac-8d27-f670a20c1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1054</Words>
  <Application>Microsoft Office PowerPoint</Application>
  <PresentationFormat>Widescreen</PresentationFormat>
  <Paragraphs>143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Wingdings</vt:lpstr>
      <vt:lpstr>Office Theme</vt:lpstr>
      <vt:lpstr>Coronavirus  (COVID-19)</vt:lpstr>
      <vt:lpstr>DESCARGO DE RESPONSABILIDAD</vt:lpstr>
      <vt:lpstr>¿Qué es el nuevo coronavirus?</vt:lpstr>
      <vt:lpstr>Historía: COVID-19</vt:lpstr>
      <vt:lpstr>Países afectados: </vt:lpstr>
      <vt:lpstr>COVID-19 </vt:lpstr>
      <vt:lpstr>COVID-19: Signos y Síntomas</vt:lpstr>
      <vt:lpstr>Prevención y Control de  Infecciones</vt:lpstr>
      <vt:lpstr>¿ Cómo se propagan los resfriados y los virus?</vt:lpstr>
      <vt:lpstr>Prevención y Control de Infecciones (IPC)</vt:lpstr>
      <vt:lpstr>Medidas Básicas de Prevención</vt:lpstr>
      <vt:lpstr>PowerPoint Presentation</vt:lpstr>
      <vt:lpstr>PowerPoint Presentation</vt:lpstr>
      <vt:lpstr>Lávase las manos ...</vt:lpstr>
      <vt:lpstr>Presentación GloGerm</vt:lpstr>
      <vt:lpstr>Áreas de la mano que generalmente no se lava correctamente</vt:lpstr>
      <vt:lpstr>PowerPoint Presentation</vt:lpstr>
      <vt:lpstr>PowerPoint Presentation</vt:lpstr>
      <vt:lpstr>PowerPoint Presentation</vt:lpstr>
      <vt:lpstr>PowerPoint Presentation</vt:lpstr>
      <vt:lpstr>Higiene Respiratoria</vt:lpstr>
      <vt:lpstr>Distanciamiento Social</vt:lpstr>
      <vt:lpstr>Las Gotitas </vt:lpstr>
      <vt:lpstr>Objetivo de Prevención y Control de Infecciones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 (COVID-19)</dc:title>
  <dc:creator>Megan Klingler</dc:creator>
  <cp:lastModifiedBy>Megan Klingler</cp:lastModifiedBy>
  <cp:revision>7</cp:revision>
  <dcterms:created xsi:type="dcterms:W3CDTF">2020-03-25T17:15:58Z</dcterms:created>
  <dcterms:modified xsi:type="dcterms:W3CDTF">2020-05-07T18:52:46Z</dcterms:modified>
</cp:coreProperties>
</file>