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1"/>
  </p:notesMasterIdLst>
  <p:sldIdLst>
    <p:sldId id="256" r:id="rId6"/>
    <p:sldId id="566" r:id="rId7"/>
    <p:sldId id="259" r:id="rId8"/>
    <p:sldId id="604" r:id="rId9"/>
    <p:sldId id="261" r:id="rId10"/>
    <p:sldId id="605" r:id="rId11"/>
    <p:sldId id="606" r:id="rId12"/>
    <p:sldId id="265" r:id="rId13"/>
    <p:sldId id="607" r:id="rId14"/>
    <p:sldId id="608" r:id="rId15"/>
    <p:sldId id="372" r:id="rId16"/>
    <p:sldId id="264" r:id="rId17"/>
    <p:sldId id="586" r:id="rId18"/>
    <p:sldId id="609" r:id="rId19"/>
    <p:sldId id="610" r:id="rId20"/>
    <p:sldId id="611" r:id="rId21"/>
    <p:sldId id="268" r:id="rId22"/>
    <p:sldId id="612" r:id="rId23"/>
    <p:sldId id="613" r:id="rId24"/>
    <p:sldId id="614" r:id="rId25"/>
    <p:sldId id="615" r:id="rId26"/>
    <p:sldId id="616" r:id="rId27"/>
    <p:sldId id="600" r:id="rId28"/>
    <p:sldId id="598" r:id="rId29"/>
    <p:sldId id="597" r:id="rId30"/>
    <p:sldId id="596" r:id="rId31"/>
    <p:sldId id="292" r:id="rId32"/>
    <p:sldId id="284" r:id="rId33"/>
    <p:sldId id="290" r:id="rId34"/>
    <p:sldId id="285" r:id="rId35"/>
    <p:sldId id="286" r:id="rId36"/>
    <p:sldId id="288" r:id="rId37"/>
    <p:sldId id="289" r:id="rId38"/>
    <p:sldId id="295" r:id="rId39"/>
    <p:sldId id="296" r:id="rId40"/>
    <p:sldId id="297" r:id="rId41"/>
    <p:sldId id="298" r:id="rId42"/>
    <p:sldId id="299" r:id="rId43"/>
    <p:sldId id="300" r:id="rId44"/>
    <p:sldId id="301" r:id="rId45"/>
    <p:sldId id="302" r:id="rId46"/>
    <p:sldId id="601" r:id="rId47"/>
    <p:sldId id="560" r:id="rId48"/>
    <p:sldId id="561" r:id="rId49"/>
    <p:sldId id="582" r:id="rId50"/>
    <p:sldId id="583" r:id="rId51"/>
    <p:sldId id="585" r:id="rId52"/>
    <p:sldId id="602" r:id="rId53"/>
    <p:sldId id="541" r:id="rId54"/>
    <p:sldId id="550" r:id="rId55"/>
    <p:sldId id="553" r:id="rId56"/>
    <p:sldId id="603" r:id="rId57"/>
    <p:sldId id="549" r:id="rId58"/>
    <p:sldId id="551" r:id="rId59"/>
    <p:sldId id="565" r:id="rId60"/>
    <p:sldId id="320" r:id="rId61"/>
    <p:sldId id="331" r:id="rId62"/>
    <p:sldId id="321" r:id="rId63"/>
    <p:sldId id="322" r:id="rId64"/>
    <p:sldId id="323" r:id="rId65"/>
    <p:sldId id="325" r:id="rId66"/>
    <p:sldId id="327" r:id="rId67"/>
    <p:sldId id="328" r:id="rId68"/>
    <p:sldId id="329" r:id="rId69"/>
    <p:sldId id="33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618A7-A5BF-48C4-ABAD-49FB29DC1EF5}" type="doc">
      <dgm:prSet loTypeId="urn:microsoft.com/office/officeart/2005/8/layout/vList3#1" loCatId="picture" qsTypeId="urn:microsoft.com/office/officeart/2005/8/quickstyle/simple1" qsCatId="simple" csTypeId="urn:microsoft.com/office/officeart/2005/8/colors/accent1_2" csCatId="accent1" phldr="1"/>
      <dgm:spPr/>
    </dgm:pt>
    <dgm:pt modelId="{87089907-15A3-4F88-AB36-16B9C5189F0C}">
      <dgm:prSet phldrT="[Text]" custT="1"/>
      <dgm:spPr/>
      <dgm:t>
        <a:bodyPr/>
        <a:lstStyle/>
        <a:p>
          <a:r>
            <a:rPr lang="en-US" sz="2300" b="1" dirty="0" err="1"/>
            <a:t>Proteja</a:t>
          </a:r>
          <a:r>
            <a:rPr lang="en-US" sz="2300" b="1" dirty="0"/>
            <a:t>-se!                                                         </a:t>
          </a:r>
          <a:r>
            <a:rPr lang="en-US" sz="2300" b="1" dirty="0" err="1"/>
            <a:t>Você</a:t>
          </a:r>
          <a:r>
            <a:rPr lang="en-US" sz="2300" b="1" dirty="0"/>
            <a:t> é </a:t>
          </a:r>
          <a:r>
            <a:rPr lang="en-US" sz="2300" b="1" dirty="0" err="1"/>
            <a:t>valioso</a:t>
          </a:r>
          <a:endParaRPr lang="en-US" sz="2300" b="1" dirty="0"/>
        </a:p>
      </dgm:t>
    </dgm:pt>
    <dgm:pt modelId="{136185CC-469D-4CC0-BFB6-63DA275D7664}" type="parTrans" cxnId="{C5A4168F-FBEE-4D4B-8928-1EDD70DE69C5}">
      <dgm:prSet/>
      <dgm:spPr/>
      <dgm:t>
        <a:bodyPr/>
        <a:lstStyle/>
        <a:p>
          <a:endParaRPr lang="en-US"/>
        </a:p>
      </dgm:t>
    </dgm:pt>
    <dgm:pt modelId="{41B5D14C-492F-4891-A9E0-B73F1BB1484F}" type="sibTrans" cxnId="{C5A4168F-FBEE-4D4B-8928-1EDD70DE69C5}">
      <dgm:prSet/>
      <dgm:spPr/>
      <dgm:t>
        <a:bodyPr/>
        <a:lstStyle/>
        <a:p>
          <a:endParaRPr lang="en-US"/>
        </a:p>
      </dgm:t>
    </dgm:pt>
    <dgm:pt modelId="{4258337F-007C-446F-9CA3-A9E83DF9C024}">
      <dgm:prSet phldrT="[Text]"/>
      <dgm:spPr/>
      <dgm:t>
        <a:bodyPr/>
        <a:lstStyle/>
        <a:p>
          <a:r>
            <a:rPr lang="en-US" b="1" dirty="0" err="1"/>
            <a:t>Proteja</a:t>
          </a:r>
          <a:r>
            <a:rPr lang="en-US" b="1" dirty="0"/>
            <a:t> </a:t>
          </a:r>
          <a:r>
            <a:rPr lang="en-US" b="1" dirty="0" err="1"/>
            <a:t>sua</a:t>
          </a:r>
          <a:r>
            <a:rPr lang="en-US" b="1" dirty="0"/>
            <a:t> </a:t>
          </a:r>
          <a:r>
            <a:rPr lang="en-US" b="1" dirty="0" err="1"/>
            <a:t>communidade</a:t>
          </a:r>
          <a:r>
            <a:rPr lang="en-US" b="1" dirty="0"/>
            <a:t>-    </a:t>
          </a:r>
        </a:p>
        <a:p>
          <a:r>
            <a:rPr lang="en-US" b="1" dirty="0" err="1"/>
            <a:t>eles</a:t>
          </a:r>
          <a:r>
            <a:rPr lang="en-US" b="1" dirty="0"/>
            <a:t> </a:t>
          </a:r>
          <a:r>
            <a:rPr lang="en-US" b="1" dirty="0" err="1"/>
            <a:t>estão</a:t>
          </a:r>
          <a:r>
            <a:rPr lang="en-US" b="1" dirty="0"/>
            <a:t> </a:t>
          </a:r>
          <a:r>
            <a:rPr lang="en-US" b="1" dirty="0" err="1"/>
            <a:t>contando</a:t>
          </a:r>
          <a:r>
            <a:rPr lang="en-US" b="1" dirty="0"/>
            <a:t> </a:t>
          </a:r>
          <a:r>
            <a:rPr lang="en-US" b="1" dirty="0" err="1"/>
            <a:t>consigo</a:t>
          </a:r>
          <a:endParaRPr lang="en-US" b="1" dirty="0"/>
        </a:p>
      </dgm:t>
    </dgm:pt>
    <dgm:pt modelId="{7735610C-E366-4291-B937-C1A1296A0DAD}" type="parTrans" cxnId="{70A0557B-5C40-497C-B33F-BC798C32CBF5}">
      <dgm:prSet/>
      <dgm:spPr/>
      <dgm:t>
        <a:bodyPr/>
        <a:lstStyle/>
        <a:p>
          <a:endParaRPr lang="en-US"/>
        </a:p>
      </dgm:t>
    </dgm:pt>
    <dgm:pt modelId="{E008AB85-20B1-41BC-BB13-873DF96F9DFD}" type="sibTrans" cxnId="{70A0557B-5C40-497C-B33F-BC798C32CBF5}">
      <dgm:prSet/>
      <dgm:spPr/>
      <dgm:t>
        <a:bodyPr/>
        <a:lstStyle/>
        <a:p>
          <a:endParaRPr lang="en-US"/>
        </a:p>
      </dgm:t>
    </dgm:pt>
    <dgm:pt modelId="{0FBCE746-975C-4F2C-A1DD-B86595BE076C}">
      <dgm:prSet phldrT="[Text]"/>
      <dgm:spPr/>
      <dgm:t>
        <a:bodyPr/>
        <a:lstStyle/>
        <a:p>
          <a:r>
            <a:rPr lang="en-US" b="1" dirty="0" err="1"/>
            <a:t>Proteja</a:t>
          </a:r>
          <a:r>
            <a:rPr lang="en-US" b="1" dirty="0"/>
            <a:t> </a:t>
          </a:r>
          <a:r>
            <a:rPr lang="en-US" b="1" dirty="0" err="1"/>
            <a:t>seu</a:t>
          </a:r>
          <a:r>
            <a:rPr lang="en-US" b="1" dirty="0"/>
            <a:t> </a:t>
          </a:r>
          <a:r>
            <a:rPr lang="en-US" b="1" dirty="0" err="1"/>
            <a:t>paciente</a:t>
          </a:r>
          <a:r>
            <a:rPr lang="en-US" b="1" dirty="0"/>
            <a:t>-          </a:t>
          </a:r>
        </a:p>
        <a:p>
          <a:r>
            <a:rPr lang="en-US" b="1" dirty="0" err="1"/>
            <a:t>Mostre</a:t>
          </a:r>
          <a:r>
            <a:rPr lang="en-US" b="1" dirty="0"/>
            <a:t> que se </a:t>
          </a:r>
          <a:r>
            <a:rPr lang="en-US" b="1" dirty="0" err="1"/>
            <a:t>importa,é</a:t>
          </a:r>
          <a:r>
            <a:rPr lang="en-US" b="1" dirty="0"/>
            <a:t> a </a:t>
          </a:r>
          <a:r>
            <a:rPr lang="en-US" b="1" dirty="0" err="1"/>
            <a:t>sua</a:t>
          </a:r>
          <a:r>
            <a:rPr lang="en-US" b="1" dirty="0"/>
            <a:t> </a:t>
          </a:r>
          <a:r>
            <a:rPr lang="en-US" b="1" dirty="0" err="1"/>
            <a:t>missão</a:t>
          </a:r>
          <a:endParaRPr lang="en-US" b="1" dirty="0"/>
        </a:p>
      </dgm:t>
    </dgm:pt>
    <dgm:pt modelId="{67370F93-8B20-4E0A-8E4F-FA7DEA9985FE}" type="parTrans" cxnId="{7A7DD3C3-906F-498A-953C-01D7EE8E9399}">
      <dgm:prSet/>
      <dgm:spPr/>
      <dgm:t>
        <a:bodyPr/>
        <a:lstStyle/>
        <a:p>
          <a:endParaRPr lang="en-US"/>
        </a:p>
      </dgm:t>
    </dgm:pt>
    <dgm:pt modelId="{C78A942B-0ACA-4AB3-A74E-44DA01A2F0F2}" type="sibTrans" cxnId="{7A7DD3C3-906F-498A-953C-01D7EE8E9399}">
      <dgm:prSet/>
      <dgm:spPr/>
      <dgm:t>
        <a:bodyPr/>
        <a:lstStyle/>
        <a:p>
          <a:endParaRPr lang="en-US"/>
        </a:p>
      </dgm:t>
    </dgm:pt>
    <dgm:pt modelId="{210CA00C-BBDD-47C0-B13C-91B202FE6590}" type="pres">
      <dgm:prSet presAssocID="{AEC618A7-A5BF-48C4-ABAD-49FB29DC1EF5}" presName="linearFlow" presStyleCnt="0">
        <dgm:presLayoutVars>
          <dgm:dir/>
          <dgm:resizeHandles val="exact"/>
        </dgm:presLayoutVars>
      </dgm:prSet>
      <dgm:spPr/>
    </dgm:pt>
    <dgm:pt modelId="{A3093074-9A5B-4BE6-B1D2-B39BA070B7EE}" type="pres">
      <dgm:prSet presAssocID="{87089907-15A3-4F88-AB36-16B9C5189F0C}" presName="composite" presStyleCnt="0"/>
      <dgm:spPr/>
    </dgm:pt>
    <dgm:pt modelId="{D079DF44-C7F4-4106-8E37-2EFBE5D7A03F}" type="pres">
      <dgm:prSet presAssocID="{87089907-15A3-4F88-AB36-16B9C5189F0C}" presName="imgShp" presStyleLbl="fgImgPlace1" presStyleIdx="0" presStyleCnt="3" custScaleX="156407" custScaleY="136702"/>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FDD833EF-6F8A-476A-A54B-6800A19C256C}" type="pres">
      <dgm:prSet presAssocID="{87089907-15A3-4F88-AB36-16B9C5189F0C}" presName="txShp" presStyleLbl="node1" presStyleIdx="0" presStyleCnt="3">
        <dgm:presLayoutVars>
          <dgm:bulletEnabled val="1"/>
        </dgm:presLayoutVars>
      </dgm:prSet>
      <dgm:spPr/>
    </dgm:pt>
    <dgm:pt modelId="{96239AB5-9E4F-4730-B1C2-CA2E013DB837}" type="pres">
      <dgm:prSet presAssocID="{41B5D14C-492F-4891-A9E0-B73F1BB1484F}" presName="spacing" presStyleCnt="0"/>
      <dgm:spPr/>
    </dgm:pt>
    <dgm:pt modelId="{8D6649E2-A448-470A-94C1-8C096B34F2FD}" type="pres">
      <dgm:prSet presAssocID="{4258337F-007C-446F-9CA3-A9E83DF9C024}" presName="composite" presStyleCnt="0"/>
      <dgm:spPr/>
    </dgm:pt>
    <dgm:pt modelId="{E45A1FE0-4459-477E-AE70-917AE5EF85BA}" type="pres">
      <dgm:prSet presAssocID="{4258337F-007C-446F-9CA3-A9E83DF9C024}" presName="imgShp" presStyleLbl="fgImgPlace1" presStyleIdx="1" presStyleCnt="3" custScaleX="168229" custScaleY="166262"/>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772DF848-F876-4E65-A2BD-C09A6BFFAE5F}" type="pres">
      <dgm:prSet presAssocID="{4258337F-007C-446F-9CA3-A9E83DF9C024}" presName="txShp" presStyleLbl="node1" presStyleIdx="1" presStyleCnt="3">
        <dgm:presLayoutVars>
          <dgm:bulletEnabled val="1"/>
        </dgm:presLayoutVars>
      </dgm:prSet>
      <dgm:spPr/>
    </dgm:pt>
    <dgm:pt modelId="{B9AE875A-DB17-44D7-B057-F4A3546B1B64}" type="pres">
      <dgm:prSet presAssocID="{E008AB85-20B1-41BC-BB13-873DF96F9DFD}" presName="spacing" presStyleCnt="0"/>
      <dgm:spPr/>
    </dgm:pt>
    <dgm:pt modelId="{29F145AB-9903-4D57-AA3C-24188B02EFCB}" type="pres">
      <dgm:prSet presAssocID="{0FBCE746-975C-4F2C-A1DD-B86595BE076C}" presName="composite" presStyleCnt="0"/>
      <dgm:spPr/>
    </dgm:pt>
    <dgm:pt modelId="{4CB1AFCE-2253-4C2A-B958-1ABC178F491C}" type="pres">
      <dgm:prSet presAssocID="{0FBCE746-975C-4F2C-A1DD-B86595BE076C}" presName="imgShp" presStyleLbl="fgImgPlace1" presStyleIdx="2" presStyleCnt="3" custScaleX="170441" custScaleY="143008"/>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09203B30-FA18-44D7-86FB-20BD61E8BD7A}" type="pres">
      <dgm:prSet presAssocID="{0FBCE746-975C-4F2C-A1DD-B86595BE076C}" presName="txShp" presStyleLbl="node1" presStyleIdx="2" presStyleCnt="3">
        <dgm:presLayoutVars>
          <dgm:bulletEnabled val="1"/>
        </dgm:presLayoutVars>
      </dgm:prSet>
      <dgm:spPr/>
    </dgm:pt>
  </dgm:ptLst>
  <dgm:cxnLst>
    <dgm:cxn modelId="{461F463A-67CB-4C26-948C-31A3DC305DAA}" type="presOf" srcId="{0FBCE746-975C-4F2C-A1DD-B86595BE076C}" destId="{09203B30-FA18-44D7-86FB-20BD61E8BD7A}" srcOrd="0" destOrd="0" presId="urn:microsoft.com/office/officeart/2005/8/layout/vList3#1"/>
    <dgm:cxn modelId="{70A0557B-5C40-497C-B33F-BC798C32CBF5}" srcId="{AEC618A7-A5BF-48C4-ABAD-49FB29DC1EF5}" destId="{4258337F-007C-446F-9CA3-A9E83DF9C024}" srcOrd="1" destOrd="0" parTransId="{7735610C-E366-4291-B937-C1A1296A0DAD}" sibTransId="{E008AB85-20B1-41BC-BB13-873DF96F9DFD}"/>
    <dgm:cxn modelId="{9EBF2A80-E527-4F52-B917-8B53B4193D8B}" type="presOf" srcId="{87089907-15A3-4F88-AB36-16B9C5189F0C}" destId="{FDD833EF-6F8A-476A-A54B-6800A19C256C}" srcOrd="0" destOrd="0" presId="urn:microsoft.com/office/officeart/2005/8/layout/vList3#1"/>
    <dgm:cxn modelId="{C5A4168F-FBEE-4D4B-8928-1EDD70DE69C5}" srcId="{AEC618A7-A5BF-48C4-ABAD-49FB29DC1EF5}" destId="{87089907-15A3-4F88-AB36-16B9C5189F0C}" srcOrd="0" destOrd="0" parTransId="{136185CC-469D-4CC0-BFB6-63DA275D7664}" sibTransId="{41B5D14C-492F-4891-A9E0-B73F1BB1484F}"/>
    <dgm:cxn modelId="{B8223EB7-790A-427E-92E0-CB31A7A50A96}" type="presOf" srcId="{AEC618A7-A5BF-48C4-ABAD-49FB29DC1EF5}" destId="{210CA00C-BBDD-47C0-B13C-91B202FE6590}" srcOrd="0" destOrd="0" presId="urn:microsoft.com/office/officeart/2005/8/layout/vList3#1"/>
    <dgm:cxn modelId="{7A7DD3C3-906F-498A-953C-01D7EE8E9399}" srcId="{AEC618A7-A5BF-48C4-ABAD-49FB29DC1EF5}" destId="{0FBCE746-975C-4F2C-A1DD-B86595BE076C}" srcOrd="2" destOrd="0" parTransId="{67370F93-8B20-4E0A-8E4F-FA7DEA9985FE}" sibTransId="{C78A942B-0ACA-4AB3-A74E-44DA01A2F0F2}"/>
    <dgm:cxn modelId="{A38988DA-6007-4790-8040-8BACCF3AE0D0}" type="presOf" srcId="{4258337F-007C-446F-9CA3-A9E83DF9C024}" destId="{772DF848-F876-4E65-A2BD-C09A6BFFAE5F}" srcOrd="0" destOrd="0" presId="urn:microsoft.com/office/officeart/2005/8/layout/vList3#1"/>
    <dgm:cxn modelId="{F0DAC1D9-EA27-48AD-AA17-B932BFE9EBB1}" type="presParOf" srcId="{210CA00C-BBDD-47C0-B13C-91B202FE6590}" destId="{A3093074-9A5B-4BE6-B1D2-B39BA070B7EE}" srcOrd="0" destOrd="0" presId="urn:microsoft.com/office/officeart/2005/8/layout/vList3#1"/>
    <dgm:cxn modelId="{8F6C8677-368E-4D51-A87C-6CD2E6E48C9B}" type="presParOf" srcId="{A3093074-9A5B-4BE6-B1D2-B39BA070B7EE}" destId="{D079DF44-C7F4-4106-8E37-2EFBE5D7A03F}" srcOrd="0" destOrd="0" presId="urn:microsoft.com/office/officeart/2005/8/layout/vList3#1"/>
    <dgm:cxn modelId="{627BDE43-ED0B-49ED-AFE0-767C657A6041}" type="presParOf" srcId="{A3093074-9A5B-4BE6-B1D2-B39BA070B7EE}" destId="{FDD833EF-6F8A-476A-A54B-6800A19C256C}" srcOrd="1" destOrd="0" presId="urn:microsoft.com/office/officeart/2005/8/layout/vList3#1"/>
    <dgm:cxn modelId="{AF3D8007-6457-49D8-B5D8-926A98217FC9}" type="presParOf" srcId="{210CA00C-BBDD-47C0-B13C-91B202FE6590}" destId="{96239AB5-9E4F-4730-B1C2-CA2E013DB837}" srcOrd="1" destOrd="0" presId="urn:microsoft.com/office/officeart/2005/8/layout/vList3#1"/>
    <dgm:cxn modelId="{BA6A18CE-7847-4C83-95F7-9745342BB01C}" type="presParOf" srcId="{210CA00C-BBDD-47C0-B13C-91B202FE6590}" destId="{8D6649E2-A448-470A-94C1-8C096B34F2FD}" srcOrd="2" destOrd="0" presId="urn:microsoft.com/office/officeart/2005/8/layout/vList3#1"/>
    <dgm:cxn modelId="{44EA1548-B654-4303-9371-F21210DDB0EE}" type="presParOf" srcId="{8D6649E2-A448-470A-94C1-8C096B34F2FD}" destId="{E45A1FE0-4459-477E-AE70-917AE5EF85BA}" srcOrd="0" destOrd="0" presId="urn:microsoft.com/office/officeart/2005/8/layout/vList3#1"/>
    <dgm:cxn modelId="{E6000177-5874-40E7-A7FD-D460476BD0A4}" type="presParOf" srcId="{8D6649E2-A448-470A-94C1-8C096B34F2FD}" destId="{772DF848-F876-4E65-A2BD-C09A6BFFAE5F}" srcOrd="1" destOrd="0" presId="urn:microsoft.com/office/officeart/2005/8/layout/vList3#1"/>
    <dgm:cxn modelId="{3D9A947F-70BC-47DD-9575-19FCB9CB9CF7}" type="presParOf" srcId="{210CA00C-BBDD-47C0-B13C-91B202FE6590}" destId="{B9AE875A-DB17-44D7-B057-F4A3546B1B64}" srcOrd="3" destOrd="0" presId="urn:microsoft.com/office/officeart/2005/8/layout/vList3#1"/>
    <dgm:cxn modelId="{D455297D-1129-4340-A1D6-07170E6F147E}" type="presParOf" srcId="{210CA00C-BBDD-47C0-B13C-91B202FE6590}" destId="{29F145AB-9903-4D57-AA3C-24188B02EFCB}" srcOrd="4" destOrd="0" presId="urn:microsoft.com/office/officeart/2005/8/layout/vList3#1"/>
    <dgm:cxn modelId="{9B16152F-1EAD-43B6-830E-BD2871B240F3}" type="presParOf" srcId="{29F145AB-9903-4D57-AA3C-24188B02EFCB}" destId="{4CB1AFCE-2253-4C2A-B958-1ABC178F491C}" srcOrd="0" destOrd="0" presId="urn:microsoft.com/office/officeart/2005/8/layout/vList3#1"/>
    <dgm:cxn modelId="{A0E15551-3423-498E-8B31-8762898EC526}" type="presParOf" srcId="{29F145AB-9903-4D57-AA3C-24188B02EFCB}" destId="{09203B30-FA18-44D7-86FB-20BD61E8BD7A}"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833EF-6F8A-476A-A54B-6800A19C256C}">
      <dsp:nvSpPr>
        <dsp:cNvPr id="0" name=""/>
        <dsp:cNvSpPr/>
      </dsp:nvSpPr>
      <dsp:spPr>
        <a:xfrm rot="10800000">
          <a:off x="1655333" y="166389"/>
          <a:ext cx="5168646" cy="90393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1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err="1"/>
            <a:t>Proteja</a:t>
          </a:r>
          <a:r>
            <a:rPr lang="en-US" sz="2300" b="1" kern="1200" dirty="0"/>
            <a:t>-se!                                                         </a:t>
          </a:r>
          <a:r>
            <a:rPr lang="en-US" sz="2300" b="1" kern="1200" dirty="0" err="1"/>
            <a:t>Você</a:t>
          </a:r>
          <a:r>
            <a:rPr lang="en-US" sz="2300" b="1" kern="1200" dirty="0"/>
            <a:t> é </a:t>
          </a:r>
          <a:r>
            <a:rPr lang="en-US" sz="2300" b="1" kern="1200" dirty="0" err="1"/>
            <a:t>valioso</a:t>
          </a:r>
          <a:endParaRPr lang="en-US" sz="2300" b="1" kern="1200" dirty="0"/>
        </a:p>
      </dsp:txBody>
      <dsp:txXfrm rot="10800000">
        <a:off x="1881318" y="166389"/>
        <a:ext cx="4942661" cy="903939"/>
      </dsp:txXfrm>
    </dsp:sp>
    <dsp:sp modelId="{D079DF44-C7F4-4106-8E37-2EFBE5D7A03F}">
      <dsp:nvSpPr>
        <dsp:cNvPr id="0" name=""/>
        <dsp:cNvSpPr/>
      </dsp:nvSpPr>
      <dsp:spPr>
        <a:xfrm>
          <a:off x="948420" y="507"/>
          <a:ext cx="1413825" cy="12357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2DF848-F876-4E65-A2BD-C09A6BFFAE5F}">
      <dsp:nvSpPr>
        <dsp:cNvPr id="0" name=""/>
        <dsp:cNvSpPr/>
      </dsp:nvSpPr>
      <dsp:spPr>
        <a:xfrm rot="10800000">
          <a:off x="1682049" y="1805528"/>
          <a:ext cx="5168646" cy="90393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12"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dirty="0" err="1"/>
            <a:t>Proteja</a:t>
          </a:r>
          <a:r>
            <a:rPr lang="en-US" sz="2100" b="1" kern="1200" dirty="0"/>
            <a:t> </a:t>
          </a:r>
          <a:r>
            <a:rPr lang="en-US" sz="2100" b="1" kern="1200" dirty="0" err="1"/>
            <a:t>sua</a:t>
          </a:r>
          <a:r>
            <a:rPr lang="en-US" sz="2100" b="1" kern="1200" dirty="0"/>
            <a:t> </a:t>
          </a:r>
          <a:r>
            <a:rPr lang="en-US" sz="2100" b="1" kern="1200" dirty="0" err="1"/>
            <a:t>communidade</a:t>
          </a:r>
          <a:r>
            <a:rPr lang="en-US" sz="2100" b="1" kern="1200" dirty="0"/>
            <a:t>-    </a:t>
          </a:r>
        </a:p>
        <a:p>
          <a:pPr marL="0" lvl="0" indent="0" algn="ctr" defTabSz="933450">
            <a:lnSpc>
              <a:spcPct val="90000"/>
            </a:lnSpc>
            <a:spcBef>
              <a:spcPct val="0"/>
            </a:spcBef>
            <a:spcAft>
              <a:spcPct val="35000"/>
            </a:spcAft>
            <a:buNone/>
          </a:pPr>
          <a:r>
            <a:rPr lang="en-US" sz="2100" b="1" kern="1200" dirty="0" err="1"/>
            <a:t>eles</a:t>
          </a:r>
          <a:r>
            <a:rPr lang="en-US" sz="2100" b="1" kern="1200" dirty="0"/>
            <a:t> </a:t>
          </a:r>
          <a:r>
            <a:rPr lang="en-US" sz="2100" b="1" kern="1200" dirty="0" err="1"/>
            <a:t>estão</a:t>
          </a:r>
          <a:r>
            <a:rPr lang="en-US" sz="2100" b="1" kern="1200" dirty="0"/>
            <a:t> </a:t>
          </a:r>
          <a:r>
            <a:rPr lang="en-US" sz="2100" b="1" kern="1200" dirty="0" err="1"/>
            <a:t>contando</a:t>
          </a:r>
          <a:r>
            <a:rPr lang="en-US" sz="2100" b="1" kern="1200" dirty="0"/>
            <a:t> </a:t>
          </a:r>
          <a:r>
            <a:rPr lang="en-US" sz="2100" b="1" kern="1200" dirty="0" err="1"/>
            <a:t>consigo</a:t>
          </a:r>
          <a:endParaRPr lang="en-US" sz="2100" b="1" kern="1200" dirty="0"/>
        </a:p>
      </dsp:txBody>
      <dsp:txXfrm rot="10800000">
        <a:off x="1908034" y="1805528"/>
        <a:ext cx="4942661" cy="903939"/>
      </dsp:txXfrm>
    </dsp:sp>
    <dsp:sp modelId="{E45A1FE0-4459-477E-AE70-917AE5EF85BA}">
      <dsp:nvSpPr>
        <dsp:cNvPr id="0" name=""/>
        <dsp:cNvSpPr/>
      </dsp:nvSpPr>
      <dsp:spPr>
        <a:xfrm>
          <a:off x="921704" y="1506044"/>
          <a:ext cx="1520689" cy="150290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203B30-FA18-44D7-86FB-20BD61E8BD7A}">
      <dsp:nvSpPr>
        <dsp:cNvPr id="0" name=""/>
        <dsp:cNvSpPr/>
      </dsp:nvSpPr>
      <dsp:spPr>
        <a:xfrm rot="10800000">
          <a:off x="1687048" y="3473169"/>
          <a:ext cx="5168646" cy="90393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12"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dirty="0" err="1"/>
            <a:t>Proteja</a:t>
          </a:r>
          <a:r>
            <a:rPr lang="en-US" sz="2100" b="1" kern="1200" dirty="0"/>
            <a:t> </a:t>
          </a:r>
          <a:r>
            <a:rPr lang="en-US" sz="2100" b="1" kern="1200" dirty="0" err="1"/>
            <a:t>seu</a:t>
          </a:r>
          <a:r>
            <a:rPr lang="en-US" sz="2100" b="1" kern="1200" dirty="0"/>
            <a:t> </a:t>
          </a:r>
          <a:r>
            <a:rPr lang="en-US" sz="2100" b="1" kern="1200" dirty="0" err="1"/>
            <a:t>paciente</a:t>
          </a:r>
          <a:r>
            <a:rPr lang="en-US" sz="2100" b="1" kern="1200" dirty="0"/>
            <a:t>-          </a:t>
          </a:r>
        </a:p>
        <a:p>
          <a:pPr marL="0" lvl="0" indent="0" algn="ctr" defTabSz="933450">
            <a:lnSpc>
              <a:spcPct val="90000"/>
            </a:lnSpc>
            <a:spcBef>
              <a:spcPct val="0"/>
            </a:spcBef>
            <a:spcAft>
              <a:spcPct val="35000"/>
            </a:spcAft>
            <a:buNone/>
          </a:pPr>
          <a:r>
            <a:rPr lang="en-US" sz="2100" b="1" kern="1200" dirty="0" err="1"/>
            <a:t>Mostre</a:t>
          </a:r>
          <a:r>
            <a:rPr lang="en-US" sz="2100" b="1" kern="1200" dirty="0"/>
            <a:t> que se </a:t>
          </a:r>
          <a:r>
            <a:rPr lang="en-US" sz="2100" b="1" kern="1200" dirty="0" err="1"/>
            <a:t>importa,é</a:t>
          </a:r>
          <a:r>
            <a:rPr lang="en-US" sz="2100" b="1" kern="1200" dirty="0"/>
            <a:t> a </a:t>
          </a:r>
          <a:r>
            <a:rPr lang="en-US" sz="2100" b="1" kern="1200" dirty="0" err="1"/>
            <a:t>sua</a:t>
          </a:r>
          <a:r>
            <a:rPr lang="en-US" sz="2100" b="1" kern="1200" dirty="0"/>
            <a:t> </a:t>
          </a:r>
          <a:r>
            <a:rPr lang="en-US" sz="2100" b="1" kern="1200" dirty="0" err="1"/>
            <a:t>missão</a:t>
          </a:r>
          <a:endParaRPr lang="en-US" sz="2100" b="1" kern="1200" dirty="0"/>
        </a:p>
      </dsp:txBody>
      <dsp:txXfrm rot="10800000">
        <a:off x="1913033" y="3473169"/>
        <a:ext cx="4942661" cy="903939"/>
      </dsp:txXfrm>
    </dsp:sp>
    <dsp:sp modelId="{4CB1AFCE-2253-4C2A-B958-1ABC178F491C}">
      <dsp:nvSpPr>
        <dsp:cNvPr id="0" name=""/>
        <dsp:cNvSpPr/>
      </dsp:nvSpPr>
      <dsp:spPr>
        <a:xfrm>
          <a:off x="916705" y="3278785"/>
          <a:ext cx="1540684" cy="129270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912BE-7F80-4E7F-B9DB-30D68ED66761}"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2AE85-CE31-471A-B45A-02CF1E5B8E9C}" type="slidenum">
              <a:rPr lang="en-US" smtClean="0"/>
              <a:t>‹#›</a:t>
            </a:fld>
            <a:endParaRPr lang="en-US"/>
          </a:p>
        </p:txBody>
      </p:sp>
    </p:spTree>
    <p:extLst>
      <p:ext uri="{BB962C8B-B14F-4D97-AF65-F5344CB8AC3E}">
        <p14:creationId xmlns:p14="http://schemas.microsoft.com/office/powerpoint/2010/main" val="2038012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11</a:t>
            </a:fld>
            <a:endParaRPr lang="en-US" dirty="0"/>
          </a:p>
        </p:txBody>
      </p:sp>
    </p:spTree>
    <p:extLst>
      <p:ext uri="{BB962C8B-B14F-4D97-AF65-F5344CB8AC3E}">
        <p14:creationId xmlns:p14="http://schemas.microsoft.com/office/powerpoint/2010/main" val="477314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42</a:t>
            </a:fld>
            <a:endParaRPr lang="en-US" dirty="0"/>
          </a:p>
        </p:txBody>
      </p:sp>
    </p:spTree>
    <p:extLst>
      <p:ext uri="{BB962C8B-B14F-4D97-AF65-F5344CB8AC3E}">
        <p14:creationId xmlns:p14="http://schemas.microsoft.com/office/powerpoint/2010/main" val="2613691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a:t>
            </a:r>
            <a:r>
              <a:rPr lang="en-US" b="1" baseline="0" dirty="0"/>
              <a:t> points:</a:t>
            </a:r>
          </a:p>
          <a:p>
            <a:r>
              <a:rPr lang="en-US" b="0" baseline="0" dirty="0"/>
              <a:t>Why is it important to clean the clinic or hospital?</a:t>
            </a:r>
          </a:p>
          <a:p>
            <a:endParaRPr lang="en-US" b="1" baseline="0" dirty="0"/>
          </a:p>
          <a:p>
            <a:r>
              <a:rPr lang="en-US" sz="1200" dirty="0"/>
              <a:t>Ebola can live on surfaces such</a:t>
            </a:r>
            <a:r>
              <a:rPr lang="en-US" sz="1200" baseline="0" dirty="0"/>
              <a:t> as </a:t>
            </a:r>
            <a:r>
              <a:rPr lang="en-US" sz="1200" dirty="0"/>
              <a:t>tables, chairs,</a:t>
            </a:r>
            <a:r>
              <a:rPr lang="en-US" sz="1200" baseline="0" dirty="0"/>
              <a:t> beds, handrails, door handles, etcetera.</a:t>
            </a:r>
            <a:endParaRPr lang="en-US" sz="1200" dirty="0"/>
          </a:p>
          <a:p>
            <a:r>
              <a:rPr lang="en-US" sz="1200" dirty="0"/>
              <a:t>Ebola can also</a:t>
            </a:r>
            <a:r>
              <a:rPr lang="en-US" sz="1200" baseline="0" dirty="0"/>
              <a:t> </a:t>
            </a:r>
            <a:r>
              <a:rPr lang="en-US" sz="1200" dirty="0"/>
              <a:t>live on medical equipment </a:t>
            </a:r>
            <a:r>
              <a:rPr lang="en-US" sz="1200" baseline="0" dirty="0"/>
              <a:t> such as </a:t>
            </a:r>
            <a:r>
              <a:rPr lang="en-US" sz="1200" dirty="0"/>
              <a:t>thermometers</a:t>
            </a:r>
            <a:r>
              <a:rPr lang="en-US" sz="1200" baseline="0" dirty="0"/>
              <a:t> and</a:t>
            </a:r>
            <a:r>
              <a:rPr lang="en-US" sz="1200" dirty="0"/>
              <a:t> stethoscopes</a:t>
            </a:r>
          </a:p>
          <a:p>
            <a:r>
              <a:rPr lang="en-US" sz="1200" dirty="0"/>
              <a:t>Ebola can live a long time in body fluids such</a:t>
            </a:r>
            <a:r>
              <a:rPr lang="en-US" sz="1200" baseline="0" dirty="0"/>
              <a:t> as </a:t>
            </a:r>
            <a:r>
              <a:rPr lang="en-US" sz="1200" dirty="0"/>
              <a:t>blood, vomit, urine, stool</a:t>
            </a:r>
          </a:p>
          <a:p>
            <a:endParaRPr lang="en-US" b="1" baseline="0" dirty="0"/>
          </a:p>
          <a:p>
            <a:endParaRPr lang="en-US" b="1"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43</a:t>
            </a:fld>
            <a:endParaRPr lang="en-US"/>
          </a:p>
        </p:txBody>
      </p:sp>
    </p:spTree>
    <p:extLst>
      <p:ext uri="{BB962C8B-B14F-4D97-AF65-F5344CB8AC3E}">
        <p14:creationId xmlns:p14="http://schemas.microsoft.com/office/powerpoint/2010/main" val="1730277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b="1" baseline="0" dirty="0"/>
              <a:t> </a:t>
            </a:r>
            <a:r>
              <a:rPr lang="en-US" b="0" dirty="0"/>
              <a:t>There</a:t>
            </a:r>
            <a:r>
              <a:rPr lang="en-US" b="0" baseline="0" dirty="0"/>
              <a:t> are two types of chlorine solutions: A strong one, which is called 0.5% solution—this solution is used to clean walls, floors, tables, chairs, bathrooms, and medical equipment. The second type of solution is a more dilute, weaker chlorine solution, called 0.05% solution, that is used for washing hands. The strong solution cannot be used on bare hands because it can cause your skin to burn. It is important to make both kinds of solutions every day for use in the health facility.</a:t>
            </a:r>
          </a:p>
          <a:p>
            <a:endParaRPr lang="en-US" b="0"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44</a:t>
            </a:fld>
            <a:endParaRPr lang="en-US"/>
          </a:p>
        </p:txBody>
      </p:sp>
    </p:spTree>
    <p:extLst>
      <p:ext uri="{BB962C8B-B14F-4D97-AF65-F5344CB8AC3E}">
        <p14:creationId xmlns:p14="http://schemas.microsoft.com/office/powerpoint/2010/main" val="589576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1" baseline="0" dirty="0"/>
              <a:t>  </a:t>
            </a:r>
            <a:r>
              <a:rPr lang="en-US" sz="2800" dirty="0"/>
              <a:t>It is important that you make chlorine</a:t>
            </a:r>
            <a:r>
              <a:rPr lang="en-US" sz="2800" baseline="0" dirty="0"/>
              <a:t> solution everyday. </a:t>
            </a:r>
          </a:p>
          <a:p>
            <a:pPr>
              <a:spcAft>
                <a:spcPts val="1200"/>
              </a:spcAft>
            </a:pPr>
            <a:endParaRPr lang="en-US" sz="2800" baseline="0" dirty="0"/>
          </a:p>
          <a:p>
            <a:pPr>
              <a:spcAft>
                <a:spcPts val="1200"/>
              </a:spcAft>
            </a:pPr>
            <a:r>
              <a:rPr lang="en-US" sz="2800" dirty="0"/>
              <a:t>Chlorine loses strength over time. </a:t>
            </a:r>
          </a:p>
          <a:p>
            <a:pPr lvl="1">
              <a:spcAft>
                <a:spcPts val="1200"/>
              </a:spcAft>
            </a:pPr>
            <a:r>
              <a:rPr lang="en-US" dirty="0"/>
              <a:t>Everyday throw out the old chlorine solution left over from the previous day</a:t>
            </a:r>
            <a:r>
              <a:rPr lang="en-US" baseline="0" dirty="0"/>
              <a:t> </a:t>
            </a:r>
            <a:r>
              <a:rPr lang="en-US" dirty="0"/>
              <a:t>make new chlorine solution every morning</a:t>
            </a:r>
          </a:p>
          <a:p>
            <a:pPr>
              <a:spcAft>
                <a:spcPts val="1200"/>
              </a:spcAft>
            </a:pPr>
            <a:endParaRPr lang="en-US" sz="2800" dirty="0"/>
          </a:p>
          <a:p>
            <a:pPr>
              <a:spcAft>
                <a:spcPts val="1200"/>
              </a:spcAft>
            </a:pPr>
            <a:r>
              <a:rPr lang="en-US" sz="2800" dirty="0"/>
              <a:t>Sunlight can also weaken chlorine solution</a:t>
            </a:r>
          </a:p>
          <a:p>
            <a:pPr lvl="1">
              <a:spcAft>
                <a:spcPts val="1200"/>
              </a:spcAft>
            </a:pPr>
            <a:r>
              <a:rPr lang="en-US" dirty="0"/>
              <a:t>Keep the chlorine solution away from direct sunlight</a:t>
            </a:r>
          </a:p>
          <a:p>
            <a:endParaRPr lang="en-US" b="1"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45</a:t>
            </a:fld>
            <a:endParaRPr lang="en-US"/>
          </a:p>
        </p:txBody>
      </p:sp>
    </p:spTree>
    <p:extLst>
      <p:ext uri="{BB962C8B-B14F-4D97-AF65-F5344CB8AC3E}">
        <p14:creationId xmlns:p14="http://schemas.microsoft.com/office/powerpoint/2010/main" val="1798926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POSTER</a:t>
            </a:r>
          </a:p>
          <a:p>
            <a:endParaRPr lang="en-US" b="1" dirty="0"/>
          </a:p>
          <a:p>
            <a:r>
              <a:rPr lang="en-US" b="1" dirty="0"/>
              <a:t>ACTIVITY: GO THROUGH  THE ACTIVITY OF MAKING THIS</a:t>
            </a:r>
            <a:r>
              <a:rPr lang="en-US" b="1" baseline="0" dirty="0"/>
              <a:t> CHLORINE SOLUTION USING THE POSTER AS AN AID. After a bucket is made, have them fill up a spray bottle with the solution</a:t>
            </a:r>
          </a:p>
          <a:p>
            <a:endParaRPr lang="en-US" b="1" baseline="0" dirty="0"/>
          </a:p>
          <a:p>
            <a:r>
              <a:rPr lang="en-US" b="1" baseline="0" dirty="0"/>
              <a:t>SAY: </a:t>
            </a:r>
            <a:r>
              <a:rPr lang="en-US" b="0" baseline="0" dirty="0"/>
              <a:t>You may need to make many buckets of bleach in a day because you will be using them for multiple purposes such as cleaning surfaces, cleaning dishes and cleaning medical equipment and non-disposable PPE at the end of each day.</a:t>
            </a:r>
            <a:endParaRPr lang="en-US" b="1" baseline="0" dirty="0"/>
          </a:p>
          <a:p>
            <a:endParaRPr lang="en-US" b="1" baseline="0" dirty="0"/>
          </a:p>
          <a:p>
            <a:endParaRPr lang="en-US" b="1" dirty="0"/>
          </a:p>
          <a:p>
            <a:endParaRPr lang="en-US"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46</a:t>
            </a:fld>
            <a:endParaRPr lang="en-US"/>
          </a:p>
        </p:txBody>
      </p:sp>
    </p:spTree>
    <p:extLst>
      <p:ext uri="{BB962C8B-B14F-4D97-AF65-F5344CB8AC3E}">
        <p14:creationId xmlns:p14="http://schemas.microsoft.com/office/powerpoint/2010/main" val="2912808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1" baseline="0" dirty="0"/>
              <a:t> </a:t>
            </a:r>
            <a:r>
              <a:rPr lang="en-US" b="0" dirty="0"/>
              <a:t>There are several important</a:t>
            </a:r>
            <a:r>
              <a:rPr lang="en-US" b="0" baseline="0" dirty="0"/>
              <a:t> principles for cleaning:</a:t>
            </a:r>
          </a:p>
          <a:p>
            <a:endParaRPr lang="en-US" b="0" baseline="0" dirty="0"/>
          </a:p>
          <a:p>
            <a:r>
              <a:rPr lang="en-US" b="0" baseline="0" dirty="0"/>
              <a:t>First, never dip a dirty towel into a bucket of chlorine. You MUST GET a pour bottle filled up with the chlorine to pour over your towels or surfaces. You can also use spray bottles.</a:t>
            </a:r>
          </a:p>
          <a:p>
            <a:endParaRPr lang="en-US" b="0" baseline="0" dirty="0"/>
          </a:p>
          <a:p>
            <a:r>
              <a:rPr lang="en-US" b="0" baseline="0" dirty="0"/>
              <a:t>Never wipe up any surfaces with a dry towel. Always moisten the towel with chlorine.</a:t>
            </a:r>
          </a:p>
        </p:txBody>
      </p:sp>
      <p:sp>
        <p:nvSpPr>
          <p:cNvPr id="4" name="Slide Number Placeholder 3"/>
          <p:cNvSpPr>
            <a:spLocks noGrp="1"/>
          </p:cNvSpPr>
          <p:nvPr>
            <p:ph type="sldNum" sz="quarter" idx="10"/>
          </p:nvPr>
        </p:nvSpPr>
        <p:spPr/>
        <p:txBody>
          <a:bodyPr/>
          <a:lstStyle/>
          <a:p>
            <a:fld id="{90BA3B50-C5AE-46F4-933B-CAE6ACCE8D9B}" type="slidenum">
              <a:rPr lang="en-US" smtClean="0"/>
              <a:pPr/>
              <a:t>47</a:t>
            </a:fld>
            <a:endParaRPr lang="en-US"/>
          </a:p>
        </p:txBody>
      </p:sp>
    </p:spTree>
    <p:extLst>
      <p:ext uri="{BB962C8B-B14F-4D97-AF65-F5344CB8AC3E}">
        <p14:creationId xmlns:p14="http://schemas.microsoft.com/office/powerpoint/2010/main" val="2030889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48</a:t>
            </a:fld>
            <a:endParaRPr lang="en-US" dirty="0"/>
          </a:p>
        </p:txBody>
      </p:sp>
    </p:spTree>
    <p:extLst>
      <p:ext uri="{BB962C8B-B14F-4D97-AF65-F5344CB8AC3E}">
        <p14:creationId xmlns:p14="http://schemas.microsoft.com/office/powerpoint/2010/main" val="2038572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Talking points:</a:t>
            </a:r>
          </a:p>
          <a:p>
            <a:r>
              <a:rPr lang="en-US" baseline="0" dirty="0"/>
              <a:t>During the Time of Ebola, things are Turned Upside Down. We do not want to greet or touch people we normally would- and we do not want to touch anyone who is sick.</a:t>
            </a:r>
          </a:p>
          <a:p>
            <a:r>
              <a:rPr lang="en-US" baseline="0" dirty="0"/>
              <a:t>This is basic precautions you can take any time, any place. You do not need special equipment for this. </a:t>
            </a:r>
          </a:p>
          <a:p>
            <a:r>
              <a:rPr lang="en-US" baseline="0" dirty="0"/>
              <a:t>You should practice this all the time- at home too, in crowds. Be a role model.</a:t>
            </a:r>
          </a:p>
          <a:p>
            <a:endParaRPr lang="en-US" baseline="0" dirty="0"/>
          </a:p>
          <a:p>
            <a:r>
              <a:rPr lang="en-US" b="1" baseline="0" dirty="0"/>
              <a:t>Tell: </a:t>
            </a:r>
          </a:p>
          <a:p>
            <a:r>
              <a:rPr lang="en-US" baseline="0" dirty="0"/>
              <a:t>You should not touch others you do not know.</a:t>
            </a:r>
          </a:p>
          <a:p>
            <a:r>
              <a:rPr lang="en-US" baseline="0" dirty="0"/>
              <a:t>You should not touch people who are sick without proper PPE (including friends and family members)</a:t>
            </a:r>
          </a:p>
          <a:p>
            <a:endParaRPr lang="en-US" baseline="0" dirty="0"/>
          </a:p>
          <a:p>
            <a:r>
              <a:rPr lang="en-US" b="1" baseline="0" dirty="0"/>
              <a:t>Ask:</a:t>
            </a:r>
          </a:p>
          <a:p>
            <a:r>
              <a:rPr lang="en-US" b="0" baseline="0" dirty="0"/>
              <a:t>What IS touching? Sleeping in same bed, touching shoulders, handshake, hug, kiss, etc. (let them tell you- write it on flip paper)</a:t>
            </a:r>
            <a:endParaRPr lang="en-US" dirty="0"/>
          </a:p>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49</a:t>
            </a:fld>
            <a:endParaRPr lang="en-US" dirty="0"/>
          </a:p>
        </p:txBody>
      </p:sp>
    </p:spTree>
    <p:extLst>
      <p:ext uri="{BB962C8B-B14F-4D97-AF65-F5344CB8AC3E}">
        <p14:creationId xmlns:p14="http://schemas.microsoft.com/office/powerpoint/2010/main" val="1249375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52</a:t>
            </a:fld>
            <a:endParaRPr lang="en-US" dirty="0"/>
          </a:p>
        </p:txBody>
      </p:sp>
    </p:spTree>
    <p:extLst>
      <p:ext uri="{BB962C8B-B14F-4D97-AF65-F5344CB8AC3E}">
        <p14:creationId xmlns:p14="http://schemas.microsoft.com/office/powerpoint/2010/main" val="3667512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FCAA0-AE0E-4806-9057-0DCC425DF461}" type="slidenum">
              <a:rPr lang="en-US" smtClean="0"/>
              <a:t>56</a:t>
            </a:fld>
            <a:endParaRPr lang="en-US"/>
          </a:p>
        </p:txBody>
      </p:sp>
    </p:spTree>
    <p:extLst>
      <p:ext uri="{BB962C8B-B14F-4D97-AF65-F5344CB8AC3E}">
        <p14:creationId xmlns:p14="http://schemas.microsoft.com/office/powerpoint/2010/main" val="259847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13</a:t>
            </a:fld>
            <a:endParaRPr lang="en-US" dirty="0"/>
          </a:p>
        </p:txBody>
      </p:sp>
    </p:spTree>
    <p:extLst>
      <p:ext uri="{BB962C8B-B14F-4D97-AF65-F5344CB8AC3E}">
        <p14:creationId xmlns:p14="http://schemas.microsoft.com/office/powerpoint/2010/main" val="2837416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a:t>
            </a:r>
            <a:r>
              <a:rPr lang="en-US" b="1" baseline="0" dirty="0"/>
              <a:t> Points:</a:t>
            </a:r>
            <a:r>
              <a:rPr lang="en-US" baseline="0" dirty="0"/>
              <a:t> Take a look at this diagram. It shows the parts of the hand that are usually not washed properly. Think about your usual way of hand washing. I think that I have missed these spots on occasion. Would you have missed these spots?</a:t>
            </a:r>
          </a:p>
          <a:p>
            <a:endParaRPr lang="en-US" baseline="0" dirty="0"/>
          </a:p>
          <a:p>
            <a:r>
              <a:rPr lang="en-US" baseline="0" dirty="0"/>
              <a:t>Let’s go through the steps for proper hand washing.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6FE9D4-365B-4007-BE98-9B8F86688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508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We are going to teach you a way to wash your hands that we call the </a:t>
            </a:r>
            <a:r>
              <a:rPr lang="en-US" dirty="0" err="1"/>
              <a:t>Handwashing</a:t>
            </a:r>
            <a:r>
              <a:rPr lang="en-US" dirty="0"/>
              <a:t> Prayer.  It is something you should do over and over all day long and you should think of it as a prayer to keep you safe. </a:t>
            </a:r>
            <a:r>
              <a:rPr lang="en-US" b="1" dirty="0"/>
              <a:t>Lets do the </a:t>
            </a:r>
            <a:r>
              <a:rPr lang="en-US" b="1" dirty="0" err="1"/>
              <a:t>handwashing</a:t>
            </a:r>
            <a:r>
              <a:rPr lang="en-US" b="1" dirty="0"/>
              <a:t> prayer together!</a:t>
            </a:r>
          </a:p>
          <a:p>
            <a:r>
              <a:rPr lang="en-US" dirty="0"/>
              <a:t> </a:t>
            </a:r>
          </a:p>
          <a:p>
            <a:r>
              <a:rPr lang="en-US" dirty="0"/>
              <a:t>Everybody put your hands up! **Look at the clock</a:t>
            </a:r>
          </a:p>
          <a:p>
            <a:endParaRPr lang="en-US" b="1" dirty="0"/>
          </a:p>
          <a:p>
            <a:r>
              <a:rPr lang="en-US" b="1" dirty="0"/>
              <a:t>Activity: </a:t>
            </a:r>
            <a:r>
              <a:rPr lang="en-US" dirty="0" err="1"/>
              <a:t>Handwashing</a:t>
            </a:r>
            <a:r>
              <a:rPr lang="en-US" dirty="0"/>
              <a:t> prayer</a:t>
            </a:r>
            <a:r>
              <a:rPr lang="en-US" baseline="0" dirty="0"/>
              <a:t> with hands in the air.</a:t>
            </a:r>
          </a:p>
          <a:p>
            <a:r>
              <a:rPr lang="en-US" b="1" baseline="0" dirty="0"/>
              <a:t>*Explain why you do each step and what parts of the hand you are cleaning. </a:t>
            </a:r>
            <a:r>
              <a:rPr lang="en-US" baseline="0" dirty="0"/>
              <a:t>For example the 5</a:t>
            </a:r>
            <a:r>
              <a:rPr lang="en-US" baseline="30000" dirty="0"/>
              <a:t>th</a:t>
            </a:r>
            <a:r>
              <a:rPr lang="en-US" baseline="0" dirty="0"/>
              <a:t> step is to clean the back of the nails, 7</a:t>
            </a:r>
            <a:r>
              <a:rPr lang="en-US" baseline="30000" dirty="0"/>
              <a:t>th</a:t>
            </a:r>
            <a:r>
              <a:rPr lang="en-US" baseline="0" dirty="0"/>
              <a:t> step is to get under the nails.</a:t>
            </a:r>
          </a:p>
          <a:p>
            <a:r>
              <a:rPr lang="en-US" b="0" baseline="0" dirty="0"/>
              <a:t>*can add wrists as 8</a:t>
            </a:r>
            <a:r>
              <a:rPr lang="en-US" b="0" baseline="30000" dirty="0"/>
              <a:t>th</a:t>
            </a:r>
            <a:r>
              <a:rPr lang="en-US" b="0" baseline="0" dirty="0"/>
              <a:t> step</a:t>
            </a:r>
          </a:p>
          <a:p>
            <a:endParaRPr lang="en-US" b="0" baseline="0" dirty="0"/>
          </a:p>
          <a:p>
            <a:r>
              <a:rPr lang="en-US" b="1" baseline="0" dirty="0"/>
              <a:t>Break for tea </a:t>
            </a:r>
            <a:r>
              <a:rPr lang="en-US" b="0" baseline="0" dirty="0"/>
              <a:t>(real </a:t>
            </a:r>
            <a:r>
              <a:rPr lang="en-US" b="0" baseline="0" dirty="0" err="1"/>
              <a:t>handwashing</a:t>
            </a:r>
            <a:r>
              <a:rPr lang="en-US" b="0" baseline="0" dirty="0"/>
              <a:t> before hand)</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6FE9D4-365B-4007-BE98-9B8F86688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481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23</a:t>
            </a:fld>
            <a:endParaRPr lang="en-US" dirty="0"/>
          </a:p>
        </p:txBody>
      </p:sp>
    </p:spTree>
    <p:extLst>
      <p:ext uri="{BB962C8B-B14F-4D97-AF65-F5344CB8AC3E}">
        <p14:creationId xmlns:p14="http://schemas.microsoft.com/office/powerpoint/2010/main" val="2628012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28</a:t>
            </a:fld>
            <a:endParaRPr lang="en-US"/>
          </a:p>
        </p:txBody>
      </p:sp>
    </p:spTree>
    <p:extLst>
      <p:ext uri="{BB962C8B-B14F-4D97-AF65-F5344CB8AC3E}">
        <p14:creationId xmlns:p14="http://schemas.microsoft.com/office/powerpoint/2010/main" val="16315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29</a:t>
            </a:fld>
            <a:endParaRPr lang="en-US"/>
          </a:p>
        </p:txBody>
      </p:sp>
    </p:spTree>
    <p:extLst>
      <p:ext uri="{BB962C8B-B14F-4D97-AF65-F5344CB8AC3E}">
        <p14:creationId xmlns:p14="http://schemas.microsoft.com/office/powerpoint/2010/main" val="2498593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35</a:t>
            </a:fld>
            <a:endParaRPr lang="en-US"/>
          </a:p>
        </p:txBody>
      </p:sp>
    </p:spTree>
    <p:extLst>
      <p:ext uri="{BB962C8B-B14F-4D97-AF65-F5344CB8AC3E}">
        <p14:creationId xmlns:p14="http://schemas.microsoft.com/office/powerpoint/2010/main" val="3622275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36</a:t>
            </a:fld>
            <a:endParaRPr lang="en-US"/>
          </a:p>
        </p:txBody>
      </p:sp>
    </p:spTree>
    <p:extLst>
      <p:ext uri="{BB962C8B-B14F-4D97-AF65-F5344CB8AC3E}">
        <p14:creationId xmlns:p14="http://schemas.microsoft.com/office/powerpoint/2010/main" val="1867704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104E-6C8F-4654-A60C-52B58D8E93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5E805-0707-4FE6-BFFD-4FF448E96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1EC7A6-BB23-4DF5-B84B-E39173E2F830}"/>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532648A8-230A-4B23-8699-0186AEC29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6B38B-49C6-4275-A049-09B95B78EC2D}"/>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099191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A50D-6288-4DEF-80FE-BFB2ECE12C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49F465-3482-4EDA-9D32-EEA9977EBE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CD3B4-1E24-48A5-B69E-BA6F795C38A0}"/>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E474CD49-7BD3-4B18-95EF-88A3BEDBF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FBC73-0143-4D05-87D2-48EDCF700DC3}"/>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07550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ADA6A-96BF-4144-8EFA-9B1CE3CC8B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FD4AC-3CE8-45A4-82A1-50E1CC4D1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763-0DB5-415A-8B72-A255F0E1614E}"/>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5844D21F-994C-43A5-BA8E-3C59308FF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62CEC-B0B9-4E9D-B810-A8B4A05B0000}"/>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2213621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104E-6C8F-4654-A60C-52B58D8E93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5E805-0707-4FE6-BFFD-4FF448E96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1EC7A6-BB23-4DF5-B84B-E39173E2F830}"/>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532648A8-230A-4B23-8699-0186AEC29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6B38B-49C6-4275-A049-09B95B78EC2D}"/>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4185237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46D7-DE17-438F-91CB-9E8982AD2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58999-5765-4945-A894-5A408227D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36E28-0D54-4540-BDF0-3E128FF260EF}"/>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2D2548FE-EE7B-477D-ABCA-18DE4B546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A987A-F5A3-4CA9-8345-C5795FB2E454}"/>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613651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3A47-9761-4655-B447-3A8DBE4591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73239E-2244-47A7-9868-BB3B55206F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F3B313-BA17-4B9A-BFC9-D993FB4E9E72}"/>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392F4113-91FA-4BA8-9C8B-5141EF08F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67491-1799-4F61-85F9-FC660B47CF5C}"/>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92019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6E45-51F7-4D04-83AC-5909FF759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04F4A-AC49-4783-A961-B319B434B5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F4AF4-B429-4BD0-A37F-FB2B7B91BB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A6E17-3933-4374-B760-786B9CF299D6}"/>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6" name="Footer Placeholder 5">
            <a:extLst>
              <a:ext uri="{FF2B5EF4-FFF2-40B4-BE49-F238E27FC236}">
                <a16:creationId xmlns:a16="http://schemas.microsoft.com/office/drawing/2014/main" id="{DE50A82B-3B75-4C72-9D6B-355800DDD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59390-31BF-4F8D-AB8D-60BC633B9B9C}"/>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2726421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B63F-7A40-40CE-BD7A-DA4D9ADBA6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E2502C-1508-49AB-8BB6-BDB3FA030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7911CB-E89B-4662-A43B-C9C02DB76A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908058-699B-44D3-BE3E-04B08581DD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E7E86-2990-4FD6-9DF5-A54EE49329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C662F1-EB35-446B-B330-6AC6C7E0CA74}"/>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8" name="Footer Placeholder 7">
            <a:extLst>
              <a:ext uri="{FF2B5EF4-FFF2-40B4-BE49-F238E27FC236}">
                <a16:creationId xmlns:a16="http://schemas.microsoft.com/office/drawing/2014/main" id="{963AFB5C-D363-4445-94C5-56AD0B03F0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C69F23-49DE-4E6B-8B39-F33D5831C726}"/>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1363818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549D-D50C-4351-B1EF-8CA792C353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2D79C3-FD17-49D7-BD4F-AA542B73521C}"/>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4" name="Footer Placeholder 3">
            <a:extLst>
              <a:ext uri="{FF2B5EF4-FFF2-40B4-BE49-F238E27FC236}">
                <a16:creationId xmlns:a16="http://schemas.microsoft.com/office/drawing/2014/main" id="{0D54A61D-DC6C-4632-8896-AB26C97CD4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D2D524-0A86-43D5-8525-F70B21F14DCD}"/>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1120877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FBB562-C919-484E-A15B-FA3A6BBF76C0}"/>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3" name="Footer Placeholder 2">
            <a:extLst>
              <a:ext uri="{FF2B5EF4-FFF2-40B4-BE49-F238E27FC236}">
                <a16:creationId xmlns:a16="http://schemas.microsoft.com/office/drawing/2014/main" id="{91DA11EC-FDC2-4B3C-A535-6AB8A16D00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2A978-EC78-4786-ABBA-88F02AD996BB}"/>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1140478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E4E2-F0C1-4003-A43E-FECB26FDD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546754-5C02-4B88-900D-9AB0B44C8D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79F9D-73E9-47EC-B8C2-3DA241891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6A2F7A-B96F-454C-A6D9-179D8FF17ACC}"/>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6" name="Footer Placeholder 5">
            <a:extLst>
              <a:ext uri="{FF2B5EF4-FFF2-40B4-BE49-F238E27FC236}">
                <a16:creationId xmlns:a16="http://schemas.microsoft.com/office/drawing/2014/main" id="{E0F0C19F-2773-4FE5-94DE-ACC18646D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59D9F-A6DC-4473-A4D7-E233856B9143}"/>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209101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46D7-DE17-438F-91CB-9E8982AD2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58999-5765-4945-A894-5A408227D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36E28-0D54-4540-BDF0-3E128FF260EF}"/>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2D2548FE-EE7B-477D-ABCA-18DE4B546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A987A-F5A3-4CA9-8345-C5795FB2E454}"/>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390739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F07A-C478-4411-9DDC-816B0B1BF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FB255D-39D4-42A4-A59D-4F624B22AA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10869-53EA-47CD-8EBD-4C596EF18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B99BB-07CF-42F8-B1FD-19DC0C7B6D7E}"/>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6" name="Footer Placeholder 5">
            <a:extLst>
              <a:ext uri="{FF2B5EF4-FFF2-40B4-BE49-F238E27FC236}">
                <a16:creationId xmlns:a16="http://schemas.microsoft.com/office/drawing/2014/main" id="{64D651C9-2B47-4814-9268-F32C6D662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B367B-DE04-47BA-80AE-285410A58E32}"/>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1457603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A50D-6288-4DEF-80FE-BFB2ECE12C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49F465-3482-4EDA-9D32-EEA9977EBE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CD3B4-1E24-48A5-B69E-BA6F795C38A0}"/>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E474CD49-7BD3-4B18-95EF-88A3BEDBF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FBC73-0143-4D05-87D2-48EDCF700DC3}"/>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2097861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ADA6A-96BF-4144-8EFA-9B1CE3CC8B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FD4AC-3CE8-45A4-82A1-50E1CC4D1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763-0DB5-415A-8B72-A255F0E1614E}"/>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5844D21F-994C-43A5-BA8E-3C59308FF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62CEC-B0B9-4E9D-B810-A8B4A05B0000}"/>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107305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3A47-9761-4655-B447-3A8DBE4591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73239E-2244-47A7-9868-BB3B55206F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F3B313-BA17-4B9A-BFC9-D993FB4E9E72}"/>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392F4113-91FA-4BA8-9C8B-5141EF08F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67491-1799-4F61-85F9-FC660B47CF5C}"/>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087259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6E45-51F7-4D04-83AC-5909FF759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04F4A-AC49-4783-A961-B319B434B5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F4AF4-B429-4BD0-A37F-FB2B7B91BB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A6E17-3933-4374-B760-786B9CF299D6}"/>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6" name="Footer Placeholder 5">
            <a:extLst>
              <a:ext uri="{FF2B5EF4-FFF2-40B4-BE49-F238E27FC236}">
                <a16:creationId xmlns:a16="http://schemas.microsoft.com/office/drawing/2014/main" id="{DE50A82B-3B75-4C72-9D6B-355800DDD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59390-31BF-4F8D-AB8D-60BC633B9B9C}"/>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195032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B63F-7A40-40CE-BD7A-DA4D9ADBA6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E2502C-1508-49AB-8BB6-BDB3FA030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7911CB-E89B-4662-A43B-C9C02DB76A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908058-699B-44D3-BE3E-04B08581DD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E7E86-2990-4FD6-9DF5-A54EE49329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C662F1-EB35-446B-B330-6AC6C7E0CA74}"/>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8" name="Footer Placeholder 7">
            <a:extLst>
              <a:ext uri="{FF2B5EF4-FFF2-40B4-BE49-F238E27FC236}">
                <a16:creationId xmlns:a16="http://schemas.microsoft.com/office/drawing/2014/main" id="{963AFB5C-D363-4445-94C5-56AD0B03F0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C69F23-49DE-4E6B-8B39-F33D5831C726}"/>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16658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549D-D50C-4351-B1EF-8CA792C353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2D79C3-FD17-49D7-BD4F-AA542B73521C}"/>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4" name="Footer Placeholder 3">
            <a:extLst>
              <a:ext uri="{FF2B5EF4-FFF2-40B4-BE49-F238E27FC236}">
                <a16:creationId xmlns:a16="http://schemas.microsoft.com/office/drawing/2014/main" id="{0D54A61D-DC6C-4632-8896-AB26C97CD4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D2D524-0A86-43D5-8525-F70B21F14DCD}"/>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4289323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FBB562-C919-484E-A15B-FA3A6BBF76C0}"/>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3" name="Footer Placeholder 2">
            <a:extLst>
              <a:ext uri="{FF2B5EF4-FFF2-40B4-BE49-F238E27FC236}">
                <a16:creationId xmlns:a16="http://schemas.microsoft.com/office/drawing/2014/main" id="{91DA11EC-FDC2-4B3C-A535-6AB8A16D00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2A978-EC78-4786-ABBA-88F02AD996BB}"/>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480299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E4E2-F0C1-4003-A43E-FECB26FDD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546754-5C02-4B88-900D-9AB0B44C8D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79F9D-73E9-47EC-B8C2-3DA241891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6A2F7A-B96F-454C-A6D9-179D8FF17ACC}"/>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6" name="Footer Placeholder 5">
            <a:extLst>
              <a:ext uri="{FF2B5EF4-FFF2-40B4-BE49-F238E27FC236}">
                <a16:creationId xmlns:a16="http://schemas.microsoft.com/office/drawing/2014/main" id="{E0F0C19F-2773-4FE5-94DE-ACC18646D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59D9F-A6DC-4473-A4D7-E233856B9143}"/>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2241423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F07A-C478-4411-9DDC-816B0B1BF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FB255D-39D4-42A4-A59D-4F624B22AA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10869-53EA-47CD-8EBD-4C596EF18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B99BB-07CF-42F8-B1FD-19DC0C7B6D7E}"/>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6" name="Footer Placeholder 5">
            <a:extLst>
              <a:ext uri="{FF2B5EF4-FFF2-40B4-BE49-F238E27FC236}">
                <a16:creationId xmlns:a16="http://schemas.microsoft.com/office/drawing/2014/main" id="{64D651C9-2B47-4814-9268-F32C6D662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B367B-DE04-47BA-80AE-285410A58E32}"/>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404666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D7521-63B2-4CA4-992B-A2221FD56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5FEB85-5B5C-46DF-9D62-7889ED9DB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3140C-2267-4FA1-842E-4CB81E2CD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A083304B-9466-47B7-98DA-38B9B932C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E5617E-0B6D-4989-BE06-9D811F8D0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2A87F-E4E1-4AC7-B769-C9A0801296C8}" type="slidenum">
              <a:rPr lang="en-US" smtClean="0"/>
              <a:t>‹#›</a:t>
            </a:fld>
            <a:endParaRPr lang="en-US"/>
          </a:p>
        </p:txBody>
      </p:sp>
    </p:spTree>
    <p:extLst>
      <p:ext uri="{BB962C8B-B14F-4D97-AF65-F5344CB8AC3E}">
        <p14:creationId xmlns:p14="http://schemas.microsoft.com/office/powerpoint/2010/main" val="265882957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D7521-63B2-4CA4-992B-A2221FD56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5FEB85-5B5C-46DF-9D62-7889ED9DB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3140C-2267-4FA1-842E-4CB81E2CD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A083304B-9466-47B7-98DA-38B9B932C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E5617E-0B6D-4989-BE06-9D811F8D0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2A87F-E4E1-4AC7-B769-C9A0801296C8}" type="slidenum">
              <a:rPr lang="en-US" smtClean="0"/>
              <a:t>‹#›</a:t>
            </a:fld>
            <a:endParaRPr lang="en-US"/>
          </a:p>
        </p:txBody>
      </p:sp>
    </p:spTree>
    <p:extLst>
      <p:ext uri="{BB962C8B-B14F-4D97-AF65-F5344CB8AC3E}">
        <p14:creationId xmlns:p14="http://schemas.microsoft.com/office/powerpoint/2010/main" val="38810403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hyperlink" Target="https://www.flickr.com/photos/gea79on/7689043636" TargetMode="External"/><Relationship Id="rId7" Type="http://schemas.openxmlformats.org/officeDocument/2006/relationships/hyperlink" Target="https://www.mediafactory.org.au/yee-nok-chan/2017/05/24/sound-always-being-my-thing-vol-2/" TargetMode="External"/><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https://travelredlineboston.blogspot.com/" TargetMode="External"/><Relationship Id="rId4" Type="http://schemas.openxmlformats.org/officeDocument/2006/relationships/image" Target="../media/image13.jpg"/><Relationship Id="rId9"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isanddata.maps.arcgis.com/apps/opsdashboard/index.html#/bda7594740fd40299423467b48e9ecf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who.int/eportuguese/countries/prt/pt/" TargetMode="External"/><Relationship Id="rId2" Type="http://schemas.openxmlformats.org/officeDocument/2006/relationships/hyperlink" Target="https://www.who.int/health-topics/coronavirus" TargetMode="External"/><Relationship Id="rId1" Type="http://schemas.openxmlformats.org/officeDocument/2006/relationships/slideLayout" Target="../slideLayouts/slideLayout2.xml"/><Relationship Id="rId4" Type="http://schemas.openxmlformats.org/officeDocument/2006/relationships/hyperlink" Target="https://www.cdc.gov/coronavirus/2019-ncov/index.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94B9F-73D1-4052-A6C4-E8BD22DAAC7D}"/>
              </a:ext>
            </a:extLst>
          </p:cNvPr>
          <p:cNvSpPr>
            <a:spLocks noGrp="1"/>
          </p:cNvSpPr>
          <p:nvPr>
            <p:ph type="ctrTitle"/>
          </p:nvPr>
        </p:nvSpPr>
        <p:spPr>
          <a:xfrm>
            <a:off x="674237" y="914400"/>
            <a:ext cx="3657600" cy="2887579"/>
          </a:xfrm>
        </p:spPr>
        <p:txBody>
          <a:bodyPr>
            <a:normAutofit/>
          </a:bodyPr>
          <a:lstStyle/>
          <a:p>
            <a:r>
              <a:rPr lang="en-US" sz="4800" b="1" dirty="0" err="1">
                <a:solidFill>
                  <a:srgbClr val="FFFFFF"/>
                </a:solidFill>
                <a:latin typeface="Abadi" panose="020B0604020104020204" pitchFamily="34" charset="0"/>
              </a:rPr>
              <a:t>Coronavírus</a:t>
            </a:r>
            <a:r>
              <a:rPr lang="en-US" sz="4800" b="1" dirty="0">
                <a:solidFill>
                  <a:srgbClr val="FFFFFF"/>
                </a:solidFill>
                <a:latin typeface="Abadi" panose="020B0604020104020204" pitchFamily="34" charset="0"/>
              </a:rPr>
              <a:t> </a:t>
            </a:r>
            <a:r>
              <a:rPr lang="en-US" sz="4800" b="1" dirty="0" err="1">
                <a:solidFill>
                  <a:srgbClr val="FFFFFF"/>
                </a:solidFill>
                <a:latin typeface="Abadi" panose="020B0604020104020204" pitchFamily="34" charset="0"/>
              </a:rPr>
              <a:t>ou</a:t>
            </a:r>
            <a:r>
              <a:rPr lang="en-US" sz="4800" b="1" dirty="0">
                <a:solidFill>
                  <a:srgbClr val="FFFFFF"/>
                </a:solidFill>
                <a:latin typeface="Abadi" panose="020B0604020104020204" pitchFamily="34" charset="0"/>
              </a:rPr>
              <a:t> COVID-19</a:t>
            </a:r>
          </a:p>
        </p:txBody>
      </p:sp>
      <p:sp>
        <p:nvSpPr>
          <p:cNvPr id="3" name="Subtitle 2">
            <a:extLst>
              <a:ext uri="{FF2B5EF4-FFF2-40B4-BE49-F238E27FC236}">
                <a16:creationId xmlns:a16="http://schemas.microsoft.com/office/drawing/2014/main" id="{E7393C3F-B18F-4097-9611-E731F4555CBD}"/>
              </a:ext>
            </a:extLst>
          </p:cNvPr>
          <p:cNvSpPr>
            <a:spLocks noGrp="1"/>
          </p:cNvSpPr>
          <p:nvPr>
            <p:ph type="subTitle" idx="1"/>
          </p:nvPr>
        </p:nvSpPr>
        <p:spPr>
          <a:xfrm>
            <a:off x="674237" y="4170501"/>
            <a:ext cx="3657600" cy="1525597"/>
          </a:xfrm>
        </p:spPr>
        <p:txBody>
          <a:bodyPr>
            <a:normAutofit/>
          </a:bodyPr>
          <a:lstStyle/>
          <a:p>
            <a:r>
              <a:rPr lang="en-US" sz="2000" dirty="0">
                <a:solidFill>
                  <a:srgbClr val="FFFFFF"/>
                </a:solidFill>
              </a:rPr>
              <a:t>General Board of Global Ministries</a:t>
            </a:r>
          </a:p>
          <a:p>
            <a:r>
              <a:rPr lang="pt-BR" sz="2000" dirty="0">
                <a:solidFill>
                  <a:srgbClr val="FFFFFF"/>
                </a:solidFill>
              </a:rPr>
              <a:t>Junta Geral dos Ministérios Globais</a:t>
            </a:r>
          </a:p>
          <a:p>
            <a:endParaRPr lang="en-US" sz="2000" dirty="0">
              <a:solidFill>
                <a:srgbClr val="FFFFFF"/>
              </a:solidFill>
            </a:endParaRP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CA8C9A3-BD26-4DA3-B700-3C1ED5F36A4D}"/>
              </a:ext>
            </a:extLst>
          </p:cNvPr>
          <p:cNvPicPr>
            <a:picLocks noChangeAspect="1"/>
          </p:cNvPicPr>
          <p:nvPr/>
        </p:nvPicPr>
        <p:blipFill>
          <a:blip r:embed="rId2"/>
          <a:stretch>
            <a:fillRect/>
          </a:stretch>
        </p:blipFill>
        <p:spPr>
          <a:xfrm>
            <a:off x="5153822" y="2256986"/>
            <a:ext cx="6553545" cy="2351969"/>
          </a:xfrm>
          <a:prstGeom prst="rect">
            <a:avLst/>
          </a:prstGeom>
        </p:spPr>
      </p:pic>
    </p:spTree>
    <p:extLst>
      <p:ext uri="{BB962C8B-B14F-4D97-AF65-F5344CB8AC3E}">
        <p14:creationId xmlns:p14="http://schemas.microsoft.com/office/powerpoint/2010/main" val="173470638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0F56-83D7-4788-9BB0-DA7856A474CC}"/>
              </a:ext>
            </a:extLst>
          </p:cNvPr>
          <p:cNvSpPr>
            <a:spLocks noGrp="1"/>
          </p:cNvSpPr>
          <p:nvPr>
            <p:ph type="title"/>
          </p:nvPr>
        </p:nvSpPr>
        <p:spPr/>
        <p:txBody>
          <a:bodyPr>
            <a:normAutofit/>
          </a:bodyPr>
          <a:lstStyle/>
          <a:p>
            <a:r>
              <a:rPr lang="pt-BR" b="1" dirty="0">
                <a:solidFill>
                  <a:schemeClr val="bg1"/>
                </a:solidFill>
                <a:latin typeface="+mn-lt"/>
                <a:cs typeface="Aharoni" panose="02010803020104030203" pitchFamily="2" charset="-79"/>
              </a:rPr>
              <a:t>Prevenção e Controle de Infecções </a:t>
            </a:r>
            <a:r>
              <a:rPr lang="en-US" b="1" dirty="0">
                <a:solidFill>
                  <a:schemeClr val="bg1"/>
                </a:solidFill>
                <a:latin typeface="+mn-lt"/>
                <a:cs typeface="Aharoni" panose="02010803020104030203" pitchFamily="2" charset="-79"/>
              </a:rPr>
              <a:t>(PCI)</a:t>
            </a:r>
          </a:p>
        </p:txBody>
      </p:sp>
      <p:sp>
        <p:nvSpPr>
          <p:cNvPr id="3" name="Text Placeholder 2">
            <a:extLst>
              <a:ext uri="{FF2B5EF4-FFF2-40B4-BE49-F238E27FC236}">
                <a16:creationId xmlns:a16="http://schemas.microsoft.com/office/drawing/2014/main" id="{153B0508-B16D-4558-92F2-29AFDDCA0472}"/>
              </a:ext>
            </a:extLst>
          </p:cNvPr>
          <p:cNvSpPr>
            <a:spLocks noGrp="1"/>
          </p:cNvSpPr>
          <p:nvPr>
            <p:ph type="body" idx="1"/>
          </p:nvPr>
        </p:nvSpPr>
        <p:spPr>
          <a:xfrm>
            <a:off x="839788" y="1681163"/>
            <a:ext cx="5157787" cy="457200"/>
          </a:xfrm>
        </p:spPr>
        <p:txBody>
          <a:bodyPr/>
          <a:lstStyle/>
          <a:p>
            <a:pPr algn="ctr"/>
            <a:r>
              <a:rPr lang="pt-BR" dirty="0"/>
              <a:t>Sem quebrar a cadeia de transmissão</a:t>
            </a:r>
            <a:endParaRPr lang="en-US" dirty="0"/>
          </a:p>
        </p:txBody>
      </p:sp>
      <p:pic>
        <p:nvPicPr>
          <p:cNvPr id="49" name="Content Placeholder 48">
            <a:extLst>
              <a:ext uri="{FF2B5EF4-FFF2-40B4-BE49-F238E27FC236}">
                <a16:creationId xmlns:a16="http://schemas.microsoft.com/office/drawing/2014/main" id="{57AABC03-4319-4A26-B5C4-DC64BA411A0C}"/>
              </a:ext>
            </a:extLst>
          </p:cNvPr>
          <p:cNvPicPr>
            <a:picLocks noGrp="1" noChangeAspect="1"/>
          </p:cNvPicPr>
          <p:nvPr>
            <p:ph sz="half" idx="2"/>
          </p:nvPr>
        </p:nvPicPr>
        <p:blipFill rotWithShape="1">
          <a:blip r:embed="rId2"/>
          <a:srcRect r="868"/>
          <a:stretch/>
        </p:blipFill>
        <p:spPr>
          <a:xfrm>
            <a:off x="936353" y="2505075"/>
            <a:ext cx="4921522" cy="3684588"/>
          </a:xfrm>
          <a:prstGeom prst="rect">
            <a:avLst/>
          </a:prstGeom>
        </p:spPr>
      </p:pic>
      <p:sp>
        <p:nvSpPr>
          <p:cNvPr id="5" name="Text Placeholder 4">
            <a:extLst>
              <a:ext uri="{FF2B5EF4-FFF2-40B4-BE49-F238E27FC236}">
                <a16:creationId xmlns:a16="http://schemas.microsoft.com/office/drawing/2014/main" id="{943F6B94-04B1-4C3C-BADF-E6E45A05CAF8}"/>
              </a:ext>
            </a:extLst>
          </p:cNvPr>
          <p:cNvSpPr>
            <a:spLocks noGrp="1"/>
          </p:cNvSpPr>
          <p:nvPr>
            <p:ph type="body" sz="quarter" idx="3"/>
          </p:nvPr>
        </p:nvSpPr>
        <p:spPr>
          <a:xfrm>
            <a:off x="6172200" y="1681163"/>
            <a:ext cx="5183188" cy="461962"/>
          </a:xfrm>
        </p:spPr>
        <p:txBody>
          <a:bodyPr/>
          <a:lstStyle/>
          <a:p>
            <a:pPr algn="ctr"/>
            <a:r>
              <a:rPr lang="en-US" dirty="0"/>
              <a:t>Com </a:t>
            </a:r>
            <a:r>
              <a:rPr lang="en-US" dirty="0" err="1"/>
              <a:t>quebra</a:t>
            </a:r>
            <a:r>
              <a:rPr lang="en-US" dirty="0"/>
              <a:t> da </a:t>
            </a:r>
            <a:r>
              <a:rPr lang="en-US" dirty="0" err="1"/>
              <a:t>cadeia</a:t>
            </a:r>
            <a:r>
              <a:rPr lang="en-US" dirty="0"/>
              <a:t> de </a:t>
            </a:r>
            <a:r>
              <a:rPr lang="en-US" dirty="0" err="1"/>
              <a:t>transmissão</a:t>
            </a:r>
            <a:endParaRPr lang="en-US" dirty="0"/>
          </a:p>
        </p:txBody>
      </p:sp>
      <p:pic>
        <p:nvPicPr>
          <p:cNvPr id="50" name="Content Placeholder 49">
            <a:extLst>
              <a:ext uri="{FF2B5EF4-FFF2-40B4-BE49-F238E27FC236}">
                <a16:creationId xmlns:a16="http://schemas.microsoft.com/office/drawing/2014/main" id="{27F91D07-92FE-4EA6-8268-14E7436D32E9}"/>
              </a:ext>
            </a:extLst>
          </p:cNvPr>
          <p:cNvPicPr>
            <a:picLocks noGrp="1"/>
          </p:cNvPicPr>
          <p:nvPr>
            <p:ph sz="quarter" idx="4"/>
          </p:nvPr>
        </p:nvPicPr>
        <p:blipFill rotWithShape="1">
          <a:blip r:embed="rId3"/>
          <a:srcRect l="16828" t="21712" r="54885" b="17854"/>
          <a:stretch/>
        </p:blipFill>
        <p:spPr bwMode="auto">
          <a:xfrm>
            <a:off x="6274613" y="2505075"/>
            <a:ext cx="4964656" cy="3684587"/>
          </a:xfrm>
          <a:prstGeom prst="rect">
            <a:avLst/>
          </a:prstGeom>
          <a:ln>
            <a:noFill/>
          </a:ln>
          <a:extLst>
            <a:ext uri="{53640926-AAD7-44D8-BBD7-CCE9431645EC}">
              <a14:shadowObscured xmlns:a14="http://schemas.microsoft.com/office/drawing/2010/main"/>
            </a:ext>
          </a:extLst>
        </p:spPr>
      </p:pic>
      <p:sp>
        <p:nvSpPr>
          <p:cNvPr id="4" name="Rectangle 1">
            <a:extLst>
              <a:ext uri="{FF2B5EF4-FFF2-40B4-BE49-F238E27FC236}">
                <a16:creationId xmlns:a16="http://schemas.microsoft.com/office/drawing/2014/main" id="{46F1B699-3C5C-4624-93DA-0E426F33301B}"/>
              </a:ext>
            </a:extLst>
          </p:cNvPr>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PT" altLang="en-US" sz="2100" b="0" i="0" u="none" strike="noStrike" kern="1200" cap="none" spc="0" normalizeH="0" baseline="0" noProof="0">
                <a:ln>
                  <a:noFill/>
                </a:ln>
                <a:solidFill>
                  <a:srgbClr val="222222"/>
                </a:solidFill>
                <a:effectLst/>
                <a:uLnTx/>
                <a:uFillTx/>
                <a:latin typeface="inherit"/>
                <a:ea typeface="+mn-ea"/>
                <a:cs typeface="+mn-cs"/>
              </a:rPr>
              <a:t>Sem quebrar a cadeia de transmissão</a:t>
            </a:r>
            <a:r>
              <a:rPr kumimoji="0" lang="pt-PT" altLang="en-US" sz="11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pt-PT"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782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Pare a </a:t>
            </a:r>
            <a:r>
              <a:rPr lang="en-US" b="1" dirty="0" err="1"/>
              <a:t>Transmissão</a:t>
            </a:r>
            <a:r>
              <a:rPr lang="en-US" b="1" dirty="0"/>
              <a:t> do COVID-19
</a:t>
            </a:r>
            <a:endParaRPr lang="en-US" b="1" dirty="0">
              <a:solidFill>
                <a:schemeClr val="tx1"/>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637957335"/>
              </p:ext>
            </p:extLst>
          </p:nvPr>
        </p:nvGraphicFramePr>
        <p:xfrm>
          <a:off x="2362200" y="1676400"/>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7676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680CD-1794-48BE-9137-6E911C028B99}"/>
              </a:ext>
            </a:extLst>
          </p:cNvPr>
          <p:cNvSpPr>
            <a:spLocks noGrp="1"/>
          </p:cNvSpPr>
          <p:nvPr>
            <p:ph type="title"/>
          </p:nvPr>
        </p:nvSpPr>
        <p:spPr/>
        <p:txBody>
          <a:bodyPr/>
          <a:lstStyle/>
          <a:p>
            <a:r>
              <a:rPr lang="en-US" b="1" dirty="0" err="1">
                <a:solidFill>
                  <a:schemeClr val="bg1"/>
                </a:solidFill>
                <a:latin typeface="+mn-lt"/>
                <a:cs typeface="Aharoni" panose="02010803020104030203" pitchFamily="2" charset="-79"/>
              </a:rPr>
              <a:t>Medidas</a:t>
            </a:r>
            <a:r>
              <a:rPr lang="en-US" b="1" dirty="0">
                <a:solidFill>
                  <a:schemeClr val="bg1"/>
                </a:solidFill>
                <a:latin typeface="+mn-lt"/>
                <a:cs typeface="Aharoni" panose="02010803020104030203" pitchFamily="2" charset="-79"/>
              </a:rPr>
              <a:t> </a:t>
            </a:r>
            <a:r>
              <a:rPr lang="en-US" b="1" dirty="0" err="1">
                <a:solidFill>
                  <a:schemeClr val="bg1"/>
                </a:solidFill>
                <a:latin typeface="+mn-lt"/>
                <a:cs typeface="Aharoni" panose="02010803020104030203" pitchFamily="2" charset="-79"/>
              </a:rPr>
              <a:t>Básicas</a:t>
            </a:r>
            <a:r>
              <a:rPr lang="en-US" b="1" dirty="0">
                <a:solidFill>
                  <a:schemeClr val="bg1"/>
                </a:solidFill>
                <a:latin typeface="+mn-lt"/>
                <a:cs typeface="Aharoni" panose="02010803020104030203" pitchFamily="2" charset="-79"/>
              </a:rPr>
              <a:t> de </a:t>
            </a:r>
            <a:r>
              <a:rPr lang="en-US" b="1" dirty="0" err="1">
                <a:solidFill>
                  <a:schemeClr val="bg1"/>
                </a:solidFill>
                <a:latin typeface="+mn-lt"/>
                <a:cs typeface="Aharoni" panose="02010803020104030203" pitchFamily="2" charset="-79"/>
              </a:rPr>
              <a:t>Prevenção</a:t>
            </a:r>
            <a:r>
              <a:rPr lang="en-US" b="1" dirty="0">
                <a:solidFill>
                  <a:schemeClr val="bg1"/>
                </a:solidFill>
                <a:latin typeface="+mn-lt"/>
                <a:cs typeface="Aharoni" panose="02010803020104030203" pitchFamily="2" charset="-79"/>
              </a:rPr>
              <a:t>
</a:t>
            </a:r>
          </a:p>
        </p:txBody>
      </p:sp>
      <p:sp>
        <p:nvSpPr>
          <p:cNvPr id="5" name="Content Placeholder 4">
            <a:extLst>
              <a:ext uri="{FF2B5EF4-FFF2-40B4-BE49-F238E27FC236}">
                <a16:creationId xmlns:a16="http://schemas.microsoft.com/office/drawing/2014/main" id="{73C29867-A23F-4E99-BB2D-012BCA9B72A3}"/>
              </a:ext>
            </a:extLst>
          </p:cNvPr>
          <p:cNvSpPr>
            <a:spLocks noGrp="1"/>
          </p:cNvSpPr>
          <p:nvPr>
            <p:ph sz="half" idx="1"/>
          </p:nvPr>
        </p:nvSpPr>
        <p:spPr>
          <a:xfrm>
            <a:off x="914400" y="1814097"/>
            <a:ext cx="3515374" cy="4351338"/>
          </a:xfrm>
        </p:spPr>
        <p:txBody>
          <a:bodyPr>
            <a:normAutofit/>
          </a:bodyPr>
          <a:lstStyle/>
          <a:p>
            <a:r>
              <a:rPr lang="en-US" dirty="0" err="1"/>
              <a:t>Higiene</a:t>
            </a:r>
            <a:r>
              <a:rPr lang="en-US" dirty="0"/>
              <a:t> das </a:t>
            </a:r>
            <a:r>
              <a:rPr lang="en-US" dirty="0" err="1"/>
              <a:t>mãos</a:t>
            </a:r>
            <a:endParaRPr lang="en-US" dirty="0"/>
          </a:p>
          <a:p>
            <a:endParaRPr lang="en-US" dirty="0"/>
          </a:p>
          <a:p>
            <a:pPr marL="0" indent="0">
              <a:buNone/>
            </a:pPr>
            <a:endParaRPr lang="en-US" dirty="0"/>
          </a:p>
          <a:p>
            <a:r>
              <a:rPr lang="pt-BR" dirty="0"/>
              <a:t>Profissionais de saúde que usam equipamento de proteção pessoal adequado</a:t>
            </a:r>
            <a:endParaRPr lang="en-US" dirty="0"/>
          </a:p>
          <a:p>
            <a:pPr marL="0" indent="0">
              <a:buNone/>
            </a:pPr>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EA8AE8C7-0F3C-4E21-A5F5-7CD6EA930466}"/>
              </a:ext>
            </a:extLst>
          </p:cNvPr>
          <p:cNvSpPr>
            <a:spLocks noGrp="1"/>
          </p:cNvSpPr>
          <p:nvPr>
            <p:ph sz="half" idx="2"/>
          </p:nvPr>
        </p:nvSpPr>
        <p:spPr>
          <a:xfrm>
            <a:off x="6096000" y="1271588"/>
            <a:ext cx="4178791" cy="4905375"/>
          </a:xfrm>
        </p:spPr>
        <p:txBody>
          <a:bodyPr>
            <a:normAutofit/>
          </a:bodyPr>
          <a:lstStyle/>
          <a:p>
            <a:r>
              <a:rPr lang="en-US" dirty="0" err="1"/>
              <a:t>Limpeza</a:t>
            </a:r>
            <a:endParaRPr lang="en-US" dirty="0"/>
          </a:p>
          <a:p>
            <a:pPr marL="0" indent="0">
              <a:buNone/>
            </a:pPr>
            <a:endParaRPr lang="en-US" dirty="0"/>
          </a:p>
          <a:p>
            <a:pPr marL="0" indent="0">
              <a:buNone/>
            </a:pPr>
            <a:endParaRPr lang="en-US" dirty="0"/>
          </a:p>
          <a:p>
            <a:r>
              <a:rPr lang="en-US" dirty="0" err="1"/>
              <a:t>Distanciamento</a:t>
            </a:r>
            <a:r>
              <a:rPr lang="en-US" dirty="0"/>
              <a:t> Social</a:t>
            </a:r>
            <a:endParaRPr lang="en-US" sz="3600" dirty="0"/>
          </a:p>
          <a:p>
            <a:endParaRPr lang="en-US" sz="3600" dirty="0"/>
          </a:p>
          <a:p>
            <a:pPr marL="0" indent="0">
              <a:buNone/>
            </a:pPr>
            <a:endParaRPr lang="en-US" sz="3600" dirty="0"/>
          </a:p>
          <a:p>
            <a:r>
              <a:rPr lang="en-US" dirty="0" err="1"/>
              <a:t>Higiene</a:t>
            </a:r>
            <a:r>
              <a:rPr lang="en-US" dirty="0"/>
              <a:t> </a:t>
            </a:r>
            <a:r>
              <a:rPr lang="en-US" dirty="0" err="1"/>
              <a:t>Respiratória</a:t>
            </a:r>
            <a:r>
              <a:rPr lang="en-US" dirty="0"/>
              <a:t> </a:t>
            </a:r>
          </a:p>
          <a:p>
            <a:endParaRPr lang="en-US" dirty="0"/>
          </a:p>
          <a:p>
            <a:endParaRPr lang="en-US" dirty="0"/>
          </a:p>
          <a:p>
            <a:endParaRPr lang="en-US" dirty="0"/>
          </a:p>
        </p:txBody>
      </p:sp>
      <p:pic>
        <p:nvPicPr>
          <p:cNvPr id="9" name="Picture 8" descr="A close up of a logo&#10;&#10;Description automatically generated">
            <a:extLst>
              <a:ext uri="{FF2B5EF4-FFF2-40B4-BE49-F238E27FC236}">
                <a16:creationId xmlns:a16="http://schemas.microsoft.com/office/drawing/2014/main" id="{26BD7B24-4A33-4D1D-995A-ED3AAE35204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65849" y="1436679"/>
            <a:ext cx="1762484" cy="14188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 close up of a mans face&#10;&#10;Description automatically generated">
            <a:extLst>
              <a:ext uri="{FF2B5EF4-FFF2-40B4-BE49-F238E27FC236}">
                <a16:creationId xmlns:a16="http://schemas.microsoft.com/office/drawing/2014/main" id="{F6F49925-3BE7-41F5-8EC2-C15F9E0A3D4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937217" y="4764794"/>
            <a:ext cx="1416583" cy="16432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A picture containing clock&#10;&#10;Description automatically generated">
            <a:extLst>
              <a:ext uri="{FF2B5EF4-FFF2-40B4-BE49-F238E27FC236}">
                <a16:creationId xmlns:a16="http://schemas.microsoft.com/office/drawing/2014/main" id="{F67D2C6A-7BD2-433A-84D8-3573C9A67299}"/>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68604"/>
          <a:stretch/>
        </p:blipFill>
        <p:spPr>
          <a:xfrm>
            <a:off x="9591315" y="3156888"/>
            <a:ext cx="1762485" cy="1340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close up of a device&#10;&#10;Description automatically generated">
            <a:extLst>
              <a:ext uri="{FF2B5EF4-FFF2-40B4-BE49-F238E27FC236}">
                <a16:creationId xmlns:a16="http://schemas.microsoft.com/office/drawing/2014/main" id="{C786134F-10E6-4EB4-8D04-21B477499248}"/>
              </a:ext>
            </a:extLst>
          </p:cNvPr>
          <p:cNvPicPr>
            <a:picLocks noChangeAspect="1"/>
          </p:cNvPicPr>
          <p:nvPr/>
        </p:nvPicPr>
        <p:blipFill rotWithShape="1">
          <a:blip r:embed="rId8">
            <a:extLst>
              <a:ext uri="{28A0092B-C50C-407E-A947-70E740481C1C}">
                <a14:useLocalDpi xmlns:a14="http://schemas.microsoft.com/office/drawing/2010/main" val="0"/>
              </a:ext>
            </a:extLst>
          </a:blip>
          <a:srcRect r="45915"/>
          <a:stretch/>
        </p:blipFill>
        <p:spPr>
          <a:xfrm>
            <a:off x="4399122" y="3368543"/>
            <a:ext cx="1214552" cy="18860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A picture containing mug&#10;&#10;Description automatically generated">
            <a:extLst>
              <a:ext uri="{FF2B5EF4-FFF2-40B4-BE49-F238E27FC236}">
                <a16:creationId xmlns:a16="http://schemas.microsoft.com/office/drawing/2014/main" id="{ABF439A0-FD8A-473D-9903-546546FCD9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3819" y="1194648"/>
            <a:ext cx="1359221" cy="1622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19023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endParaRPr lang="en-US" sz="3600" dirty="0">
              <a:solidFill>
                <a:srgbClr val="080808"/>
              </a:solidFill>
              <a:latin typeface="+mj-lt"/>
              <a:ea typeface="+mj-ea"/>
              <a:cs typeface="+mj-cs"/>
            </a:endParaRPr>
          </a:p>
          <a:p>
            <a:pPr algn="ctr">
              <a:lnSpc>
                <a:spcPct val="90000"/>
              </a:lnSpc>
              <a:spcBef>
                <a:spcPct val="0"/>
              </a:spcBef>
              <a:spcAft>
                <a:spcPct val="35000"/>
              </a:spcAft>
            </a:pPr>
            <a:r>
              <a:rPr lang="en-US" sz="3600" dirty="0" err="1">
                <a:solidFill>
                  <a:srgbClr val="080808"/>
                </a:solidFill>
                <a:latin typeface="+mj-lt"/>
                <a:ea typeface="+mj-ea"/>
                <a:cs typeface="+mj-cs"/>
              </a:rPr>
              <a:t>Higiene</a:t>
            </a:r>
            <a:r>
              <a:rPr lang="en-US" sz="3600" dirty="0">
                <a:solidFill>
                  <a:srgbClr val="080808"/>
                </a:solidFill>
                <a:latin typeface="+mj-lt"/>
                <a:ea typeface="+mj-ea"/>
                <a:cs typeface="+mj-cs"/>
              </a:rPr>
              <a:t> das </a:t>
            </a:r>
            <a:r>
              <a:rPr lang="en-US" sz="3600" dirty="0" err="1">
                <a:solidFill>
                  <a:srgbClr val="080808"/>
                </a:solidFill>
                <a:latin typeface="+mj-lt"/>
                <a:ea typeface="+mj-ea"/>
                <a:cs typeface="+mj-cs"/>
              </a:rPr>
              <a:t>mãos</a:t>
            </a:r>
            <a:r>
              <a:rPr lang="en-US" sz="3600" dirty="0">
                <a:solidFill>
                  <a:srgbClr val="080808"/>
                </a:solidFill>
                <a:latin typeface="+mj-lt"/>
                <a:ea typeface="+mj-ea"/>
                <a:cs typeface="+mj-cs"/>
              </a:rPr>
              <a:t>
</a:t>
            </a:r>
            <a:endParaRPr lang="en-US" sz="3600" kern="1200" dirty="0">
              <a:solidFill>
                <a:srgbClr val="080808"/>
              </a:solidFill>
              <a:latin typeface="+mj-lt"/>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59276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3ABF-C83C-4275-81BF-A7064B621A4E}"/>
              </a:ext>
            </a:extLst>
          </p:cNvPr>
          <p:cNvSpPr>
            <a:spLocks noGrp="1"/>
          </p:cNvSpPr>
          <p:nvPr>
            <p:ph type="title"/>
          </p:nvPr>
        </p:nvSpPr>
        <p:spPr/>
        <p:txBody>
          <a:bodyPr/>
          <a:lstStyle/>
          <a:p>
            <a:r>
              <a:rPr lang="en-US" b="1" dirty="0" err="1">
                <a:solidFill>
                  <a:schemeClr val="bg1"/>
                </a:solidFill>
                <a:latin typeface="+mn-lt"/>
                <a:cs typeface="Aharoni" panose="02010803020104030203" pitchFamily="2" charset="-79"/>
              </a:rPr>
              <a:t>Limpe</a:t>
            </a:r>
            <a:r>
              <a:rPr lang="en-US" b="1" dirty="0">
                <a:solidFill>
                  <a:schemeClr val="bg1"/>
                </a:solidFill>
                <a:latin typeface="+mn-lt"/>
                <a:cs typeface="Aharoni" panose="02010803020104030203" pitchFamily="2" charset="-79"/>
              </a:rPr>
              <a:t> </a:t>
            </a:r>
            <a:r>
              <a:rPr lang="en-US" b="1" dirty="0" err="1">
                <a:solidFill>
                  <a:schemeClr val="bg1"/>
                </a:solidFill>
                <a:latin typeface="+mn-lt"/>
                <a:cs typeface="Aharoni" panose="02010803020104030203" pitchFamily="2" charset="-79"/>
              </a:rPr>
              <a:t>frequentemente</a:t>
            </a:r>
            <a:r>
              <a:rPr lang="en-US" b="1" dirty="0">
                <a:solidFill>
                  <a:schemeClr val="bg1"/>
                </a:solidFill>
                <a:latin typeface="+mn-lt"/>
                <a:cs typeface="Aharoni" panose="02010803020104030203" pitchFamily="2" charset="-79"/>
              </a:rPr>
              <a:t> as </a:t>
            </a:r>
            <a:r>
              <a:rPr lang="en-US" b="1" dirty="0" err="1">
                <a:solidFill>
                  <a:schemeClr val="bg1"/>
                </a:solidFill>
                <a:latin typeface="+mn-lt"/>
                <a:cs typeface="Aharoni" panose="02010803020104030203" pitchFamily="2" charset="-79"/>
              </a:rPr>
              <a:t>mãos</a:t>
            </a:r>
            <a:r>
              <a:rPr lang="en-US" b="1" dirty="0">
                <a:solidFill>
                  <a:schemeClr val="bg1"/>
                </a:solidFill>
                <a:latin typeface="+mn-lt"/>
                <a:cs typeface="Aharoni" panose="02010803020104030203" pitchFamily="2" charset="-79"/>
              </a:rPr>
              <a:t>…</a:t>
            </a:r>
          </a:p>
        </p:txBody>
      </p:sp>
      <p:sp>
        <p:nvSpPr>
          <p:cNvPr id="3" name="Content Placeholder 2">
            <a:extLst>
              <a:ext uri="{FF2B5EF4-FFF2-40B4-BE49-F238E27FC236}">
                <a16:creationId xmlns:a16="http://schemas.microsoft.com/office/drawing/2014/main" id="{FF319AEB-CEF7-46AF-BEBE-7A5A01B0D3B7}"/>
              </a:ext>
            </a:extLst>
          </p:cNvPr>
          <p:cNvSpPr>
            <a:spLocks noGrp="1"/>
          </p:cNvSpPr>
          <p:nvPr>
            <p:ph sz="half" idx="1"/>
          </p:nvPr>
        </p:nvSpPr>
        <p:spPr>
          <a:xfrm>
            <a:off x="838200" y="1825625"/>
            <a:ext cx="6012766" cy="4351338"/>
          </a:xfrm>
        </p:spPr>
        <p:txBody>
          <a:bodyPr>
            <a:normAutofit/>
          </a:bodyPr>
          <a:lstStyle/>
          <a:p>
            <a:r>
              <a:rPr lang="pt-BR" sz="3200" dirty="0"/>
              <a:t>Quando suas mãos estão visivelmente sujas</a:t>
            </a:r>
            <a:r>
              <a:rPr lang="en-US" sz="3200" dirty="0"/>
              <a:t>: </a:t>
            </a:r>
          </a:p>
          <a:p>
            <a:pPr lvl="1">
              <a:buFont typeface="Wingdings" panose="05000000000000000000" pitchFamily="2" charset="2"/>
              <a:buChar char="§"/>
            </a:pPr>
            <a:r>
              <a:rPr lang="en-US" sz="2800" dirty="0"/>
              <a:t>Use </a:t>
            </a:r>
            <a:r>
              <a:rPr lang="en-US" sz="2800" dirty="0" err="1"/>
              <a:t>água</a:t>
            </a:r>
            <a:r>
              <a:rPr lang="en-US" sz="2800" dirty="0"/>
              <a:t> e </a:t>
            </a:r>
            <a:r>
              <a:rPr lang="en-US" sz="2800" dirty="0" err="1"/>
              <a:t>sabão</a:t>
            </a:r>
            <a:endParaRPr lang="en-US" sz="3200" dirty="0"/>
          </a:p>
          <a:p>
            <a:r>
              <a:rPr lang="pt-BR" sz="3200" dirty="0"/>
              <a:t>Quando suas mãos não estão visivelmente sujas</a:t>
            </a:r>
            <a:r>
              <a:rPr lang="en-US" sz="3200" dirty="0"/>
              <a:t>: </a:t>
            </a:r>
          </a:p>
          <a:p>
            <a:pPr lvl="1">
              <a:buFont typeface="Wingdings" panose="05000000000000000000" pitchFamily="2" charset="2"/>
              <a:buChar char="§"/>
            </a:pPr>
            <a:r>
              <a:rPr lang="pt-BR" sz="2800" dirty="0"/>
              <a:t>Use esfregar as mãos à base de álcool (desinfetante para as mãos</a:t>
            </a:r>
            <a:r>
              <a:rPr lang="en-US" sz="2800" dirty="0"/>
              <a:t>)</a:t>
            </a:r>
          </a:p>
          <a:p>
            <a:pPr marL="914400" lvl="2" indent="0">
              <a:buNone/>
            </a:pPr>
            <a:r>
              <a:rPr lang="en-US" sz="2400" dirty="0" err="1"/>
              <a:t>ou</a:t>
            </a:r>
            <a:endParaRPr lang="en-US" sz="2400" dirty="0"/>
          </a:p>
          <a:p>
            <a:pPr lvl="1">
              <a:buFont typeface="Wingdings" panose="05000000000000000000" pitchFamily="2" charset="2"/>
              <a:buChar char="§"/>
            </a:pPr>
            <a:r>
              <a:rPr lang="en-US" sz="2800" dirty="0" err="1"/>
              <a:t>Água</a:t>
            </a:r>
            <a:r>
              <a:rPr lang="en-US" sz="2800" dirty="0"/>
              <a:t> e </a:t>
            </a:r>
            <a:r>
              <a:rPr lang="en-US" sz="2800" dirty="0" err="1"/>
              <a:t>sabão</a:t>
            </a:r>
            <a:endParaRPr lang="en-US" sz="2800" dirty="0"/>
          </a:p>
          <a:p>
            <a:pPr marL="457200" lvl="1" indent="0" algn="ctr">
              <a:buNone/>
            </a:pPr>
            <a:endParaRPr lang="en-US" sz="3300" dirty="0">
              <a:solidFill>
                <a:schemeClr val="bg1"/>
              </a:solidFill>
            </a:endParaRPr>
          </a:p>
        </p:txBody>
      </p:sp>
      <p:pic>
        <p:nvPicPr>
          <p:cNvPr id="4" name="Picture 3">
            <a:extLst>
              <a:ext uri="{FF2B5EF4-FFF2-40B4-BE49-F238E27FC236}">
                <a16:creationId xmlns:a16="http://schemas.microsoft.com/office/drawing/2014/main" id="{9F80C517-D4B5-4A7E-9811-07C38258C3B7}"/>
              </a:ext>
            </a:extLst>
          </p:cNvPr>
          <p:cNvPicPr>
            <a:picLocks noChangeAspect="1"/>
          </p:cNvPicPr>
          <p:nvPr/>
        </p:nvPicPr>
        <p:blipFill>
          <a:blip r:embed="rId2"/>
          <a:stretch>
            <a:fillRect/>
          </a:stretch>
        </p:blipFill>
        <p:spPr>
          <a:xfrm>
            <a:off x="7982568" y="4014493"/>
            <a:ext cx="3059777" cy="2447823"/>
          </a:xfrm>
          <a:prstGeom prst="rect">
            <a:avLst/>
          </a:prstGeom>
        </p:spPr>
      </p:pic>
      <p:sp>
        <p:nvSpPr>
          <p:cNvPr id="7" name="TextBox 6">
            <a:extLst>
              <a:ext uri="{FF2B5EF4-FFF2-40B4-BE49-F238E27FC236}">
                <a16:creationId xmlns:a16="http://schemas.microsoft.com/office/drawing/2014/main" id="{25F97B54-CE36-462E-B836-196F4F38E596}"/>
              </a:ext>
            </a:extLst>
          </p:cNvPr>
          <p:cNvSpPr txBox="1"/>
          <p:nvPr/>
        </p:nvSpPr>
        <p:spPr>
          <a:xfrm>
            <a:off x="6959990" y="1790761"/>
            <a:ext cx="4630994" cy="2123658"/>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pt-BR" sz="3300" b="1" i="0" u="none" strike="noStrike" kern="1200" cap="none" spc="0" normalizeH="0" baseline="0" noProof="0" dirty="0">
                <a:ln>
                  <a:noFill/>
                </a:ln>
                <a:solidFill>
                  <a:srgbClr val="FFFF00"/>
                </a:solidFill>
                <a:effectLst/>
                <a:uLnTx/>
                <a:uFillTx/>
                <a:latin typeface="Calibri" panose="020F0502020204030204"/>
                <a:ea typeface="+mn-ea"/>
                <a:cs typeface="+mn-cs"/>
              </a:rPr>
              <a:t>Lavar as mãos é a MELHOR maneira de impedir a propagação de infecções</a:t>
            </a:r>
            <a:r>
              <a:rPr kumimoji="0" lang="en-US" sz="3300" b="1"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1863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9AE9C30-1880-4BB7-AE71-5C75BFD6912A}"/>
              </a:ext>
            </a:extLst>
          </p:cNvPr>
          <p:cNvGraphicFramePr>
            <a:graphicFrameLocks noGrp="1"/>
          </p:cNvGraphicFramePr>
          <p:nvPr/>
        </p:nvGraphicFramePr>
        <p:xfrm>
          <a:off x="700021" y="1274115"/>
          <a:ext cx="10791958" cy="5165706"/>
        </p:xfrm>
        <a:graphic>
          <a:graphicData uri="http://schemas.openxmlformats.org/drawingml/2006/table">
            <a:tbl>
              <a:tblPr firstRow="1" bandRow="1">
                <a:tableStyleId>{8A107856-5554-42FB-B03E-39F5DBC370BA}</a:tableStyleId>
              </a:tblPr>
              <a:tblGrid>
                <a:gridCol w="6856516">
                  <a:extLst>
                    <a:ext uri="{9D8B030D-6E8A-4147-A177-3AD203B41FA5}">
                      <a16:colId xmlns:a16="http://schemas.microsoft.com/office/drawing/2014/main" val="4003214481"/>
                    </a:ext>
                  </a:extLst>
                </a:gridCol>
                <a:gridCol w="1277247">
                  <a:extLst>
                    <a:ext uri="{9D8B030D-6E8A-4147-A177-3AD203B41FA5}">
                      <a16:colId xmlns:a16="http://schemas.microsoft.com/office/drawing/2014/main" val="784052065"/>
                    </a:ext>
                  </a:extLst>
                </a:gridCol>
                <a:gridCol w="1337353">
                  <a:extLst>
                    <a:ext uri="{9D8B030D-6E8A-4147-A177-3AD203B41FA5}">
                      <a16:colId xmlns:a16="http://schemas.microsoft.com/office/drawing/2014/main" val="417547520"/>
                    </a:ext>
                  </a:extLst>
                </a:gridCol>
                <a:gridCol w="1320842">
                  <a:extLst>
                    <a:ext uri="{9D8B030D-6E8A-4147-A177-3AD203B41FA5}">
                      <a16:colId xmlns:a16="http://schemas.microsoft.com/office/drawing/2014/main" val="2756687325"/>
                    </a:ext>
                  </a:extLst>
                </a:gridCol>
              </a:tblGrid>
              <a:tr h="502266">
                <a:tc>
                  <a:txBody>
                    <a:bodyPr/>
                    <a:lstStyle/>
                    <a:p>
                      <a:r>
                        <a:rPr lang="pt-BR" sz="2400" b="1" dirty="0">
                          <a:solidFill>
                            <a:srgbClr val="002060"/>
                          </a:solidFill>
                          <a:latin typeface="Arial" panose="020B0604020202020204" pitchFamily="34" charset="0"/>
                          <a:cs typeface="Arial" panose="020B0604020202020204" pitchFamily="34" charset="0"/>
                        </a:rPr>
                        <a:t>Quando você deve limpar as mãos</a:t>
                      </a:r>
                      <a:r>
                        <a:rPr lang="en-US" sz="2400" b="1" dirty="0">
                          <a:solidFill>
                            <a:srgbClr val="002060"/>
                          </a:solidFill>
                          <a:latin typeface="Arial" panose="020B0604020202020204" pitchFamily="34" charset="0"/>
                          <a:cs typeface="Arial" panose="020B0604020202020204" pitchFamily="34" charset="0"/>
                        </a:rPr>
                        <a:t>?</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Antes</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Durante </a:t>
                      </a:r>
                    </a:p>
                  </a:txBody>
                  <a:tcPr/>
                </a:tc>
                <a:tc>
                  <a:txBody>
                    <a:bodyPr/>
                    <a:lstStyle/>
                    <a:p>
                      <a:pPr algn="ctr"/>
                      <a:r>
                        <a:rPr lang="en-US" sz="2400" b="1" dirty="0" err="1">
                          <a:solidFill>
                            <a:srgbClr val="002060"/>
                          </a:solidFill>
                          <a:latin typeface="Arial" panose="020B0604020202020204" pitchFamily="34" charset="0"/>
                          <a:cs typeface="Arial" panose="020B0604020202020204" pitchFamily="34" charset="0"/>
                        </a:rPr>
                        <a:t>Depois</a:t>
                      </a:r>
                      <a:endParaRPr lang="en-US" sz="2400" b="1"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02807113"/>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Preparando</a:t>
                      </a:r>
                      <a:r>
                        <a:rPr lang="en-US" sz="2400" b="1" dirty="0">
                          <a:solidFill>
                            <a:srgbClr val="002060"/>
                          </a:solidFill>
                          <a:latin typeface="Arial" panose="020B0604020202020204" pitchFamily="34" charset="0"/>
                          <a:cs typeface="Arial" panose="020B0604020202020204" pitchFamily="34" charset="0"/>
                        </a:rPr>
                        <a:t> comida</a:t>
                      </a:r>
                    </a:p>
                  </a:txBody>
                  <a:tcPr/>
                </a:tc>
                <a:tc>
                  <a:txBody>
                    <a:bodyPr/>
                    <a:lstStyle/>
                    <a:p>
                      <a:pPr algn="ct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684253984"/>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Comer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433600330"/>
                  </a:ext>
                </a:extLst>
              </a:tr>
              <a:tr h="502266">
                <a:tc>
                  <a:txBody>
                    <a:bodyPr/>
                    <a:lstStyle/>
                    <a:p>
                      <a:r>
                        <a:rPr lang="pt-BR" sz="2400" b="1" dirty="0">
                          <a:solidFill>
                            <a:srgbClr val="002060"/>
                          </a:solidFill>
                          <a:latin typeface="Arial" panose="020B0604020202020204" pitchFamily="34" charset="0"/>
                          <a:cs typeface="Arial" panose="020B0604020202020204" pitchFamily="34" charset="0"/>
                        </a:rPr>
                        <a:t>Assoar o nariz, tossir e espirrar</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27511295"/>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Cuidar</a:t>
                      </a:r>
                      <a:r>
                        <a:rPr lang="en-US" sz="2400" b="1" dirty="0">
                          <a:solidFill>
                            <a:srgbClr val="002060"/>
                          </a:solidFill>
                          <a:latin typeface="Arial" panose="020B0604020202020204" pitchFamily="34" charset="0"/>
                          <a:cs typeface="Arial" panose="020B0604020202020204" pitchFamily="34" charset="0"/>
                        </a:rPr>
                        <a:t> de </a:t>
                      </a:r>
                      <a:r>
                        <a:rPr lang="en-US" sz="2400" b="1" dirty="0" err="1">
                          <a:solidFill>
                            <a:srgbClr val="002060"/>
                          </a:solidFill>
                          <a:latin typeface="Arial" panose="020B0604020202020204" pitchFamily="34" charset="0"/>
                          <a:cs typeface="Arial" panose="020B0604020202020204" pitchFamily="34" charset="0"/>
                        </a:rPr>
                        <a:t>alguém</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1423867260"/>
                  </a:ext>
                </a:extLst>
              </a:tr>
              <a:tr h="502266">
                <a:tc>
                  <a:txBody>
                    <a:bodyPr/>
                    <a:lstStyle/>
                    <a:p>
                      <a:r>
                        <a:rPr lang="pt-BR" sz="2400" b="1" dirty="0">
                          <a:solidFill>
                            <a:srgbClr val="002060"/>
                          </a:solidFill>
                          <a:latin typeface="Arial" panose="020B0604020202020204" pitchFamily="34" charset="0"/>
                          <a:cs typeface="Arial" panose="020B0604020202020204" pitchFamily="34" charset="0"/>
                        </a:rPr>
                        <a:t>Tocar animais, ração, excremento animal</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802754332"/>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Manusear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lixo</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325907294"/>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Usar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banheiro</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999588503"/>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Tocar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dinheiro</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941492384"/>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Tocar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sua</a:t>
                      </a:r>
                      <a:r>
                        <a:rPr lang="en-US" sz="2400" b="1" dirty="0">
                          <a:solidFill>
                            <a:srgbClr val="002060"/>
                          </a:solidFill>
                          <a:latin typeface="Arial" panose="020B0604020202020204" pitchFamily="34" charset="0"/>
                          <a:cs typeface="Arial" panose="020B0604020202020204" pitchFamily="34" charset="0"/>
                        </a:rPr>
                        <a:t> face e </a:t>
                      </a:r>
                      <a:r>
                        <a:rPr lang="en-US" sz="2400" b="1" dirty="0" err="1">
                          <a:solidFill>
                            <a:srgbClr val="002060"/>
                          </a:solidFill>
                          <a:latin typeface="Arial" panose="020B0604020202020204" pitchFamily="34" charset="0"/>
                          <a:cs typeface="Arial" panose="020B0604020202020204" pitchFamily="34" charset="0"/>
                        </a:rPr>
                        <a:t>nariz</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1436658201"/>
                  </a:ext>
                </a:extLst>
              </a:tr>
            </a:tbl>
          </a:graphicData>
        </a:graphic>
      </p:graphicFrame>
      <p:pic>
        <p:nvPicPr>
          <p:cNvPr id="2" name="Picture 1">
            <a:extLst>
              <a:ext uri="{FF2B5EF4-FFF2-40B4-BE49-F238E27FC236}">
                <a16:creationId xmlns:a16="http://schemas.microsoft.com/office/drawing/2014/main" id="{14B256A0-712D-4D18-A86D-4D76894C5EB2}"/>
              </a:ext>
            </a:extLst>
          </p:cNvPr>
          <p:cNvPicPr>
            <a:picLocks noChangeAspect="1"/>
          </p:cNvPicPr>
          <p:nvPr/>
        </p:nvPicPr>
        <p:blipFill>
          <a:blip r:embed="rId2"/>
          <a:stretch>
            <a:fillRect/>
          </a:stretch>
        </p:blipFill>
        <p:spPr>
          <a:xfrm>
            <a:off x="594004" y="0"/>
            <a:ext cx="10760373" cy="1322947"/>
          </a:xfrm>
          <a:prstGeom prst="rect">
            <a:avLst/>
          </a:prstGeom>
        </p:spPr>
      </p:pic>
    </p:spTree>
    <p:extLst>
      <p:ext uri="{BB962C8B-B14F-4D97-AF65-F5344CB8AC3E}">
        <p14:creationId xmlns:p14="http://schemas.microsoft.com/office/powerpoint/2010/main" val="4074711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AC2A-723D-49BE-93BD-F6C07C051DA2}"/>
              </a:ext>
            </a:extLst>
          </p:cNvPr>
          <p:cNvSpPr>
            <a:spLocks noGrp="1"/>
          </p:cNvSpPr>
          <p:nvPr>
            <p:ph type="title"/>
          </p:nvPr>
        </p:nvSpPr>
        <p:spPr>
          <a:xfrm>
            <a:off x="838199" y="0"/>
            <a:ext cx="10515600" cy="1325563"/>
          </a:xfrm>
        </p:spPr>
        <p:txBody>
          <a:bodyPr/>
          <a:lstStyle/>
          <a:p>
            <a:r>
              <a:rPr lang="pt-BR" b="1" dirty="0">
                <a:solidFill>
                  <a:schemeClr val="bg1"/>
                </a:solidFill>
                <a:latin typeface="+mn-lt"/>
                <a:cs typeface="Aharoni" panose="02010803020104030203" pitchFamily="2" charset="-79"/>
              </a:rPr>
              <a:t>Quando realizar a higiene das mãos?</a:t>
            </a:r>
            <a:endParaRPr lang="en-US" b="1" dirty="0">
              <a:solidFill>
                <a:schemeClr val="bg1"/>
              </a:solidFill>
              <a:latin typeface="+mn-lt"/>
              <a:cs typeface="Aharoni" panose="02010803020104030203" pitchFamily="2" charset="-79"/>
            </a:endParaRPr>
          </a:p>
        </p:txBody>
      </p:sp>
      <p:graphicFrame>
        <p:nvGraphicFramePr>
          <p:cNvPr id="5" name="Table 5">
            <a:extLst>
              <a:ext uri="{FF2B5EF4-FFF2-40B4-BE49-F238E27FC236}">
                <a16:creationId xmlns:a16="http://schemas.microsoft.com/office/drawing/2014/main" id="{622A5649-4BDD-43C9-9C79-3EC7153E0A85}"/>
              </a:ext>
            </a:extLst>
          </p:cNvPr>
          <p:cNvGraphicFramePr>
            <a:graphicFrameLocks noGrp="1"/>
          </p:cNvGraphicFramePr>
          <p:nvPr>
            <p:ph idx="1"/>
          </p:nvPr>
        </p:nvGraphicFramePr>
        <p:xfrm>
          <a:off x="700020" y="1259575"/>
          <a:ext cx="10791958" cy="5165706"/>
        </p:xfrm>
        <a:graphic>
          <a:graphicData uri="http://schemas.openxmlformats.org/drawingml/2006/table">
            <a:tbl>
              <a:tblPr firstRow="1" bandRow="1">
                <a:tableStyleId>{8A107856-5554-42FB-B03E-39F5DBC370BA}</a:tableStyleId>
              </a:tblPr>
              <a:tblGrid>
                <a:gridCol w="6856516">
                  <a:extLst>
                    <a:ext uri="{9D8B030D-6E8A-4147-A177-3AD203B41FA5}">
                      <a16:colId xmlns:a16="http://schemas.microsoft.com/office/drawing/2014/main" val="640090753"/>
                    </a:ext>
                  </a:extLst>
                </a:gridCol>
                <a:gridCol w="1277247">
                  <a:extLst>
                    <a:ext uri="{9D8B030D-6E8A-4147-A177-3AD203B41FA5}">
                      <a16:colId xmlns:a16="http://schemas.microsoft.com/office/drawing/2014/main" val="327086404"/>
                    </a:ext>
                  </a:extLst>
                </a:gridCol>
                <a:gridCol w="1337353">
                  <a:extLst>
                    <a:ext uri="{9D8B030D-6E8A-4147-A177-3AD203B41FA5}">
                      <a16:colId xmlns:a16="http://schemas.microsoft.com/office/drawing/2014/main" val="1370829178"/>
                    </a:ext>
                  </a:extLst>
                </a:gridCol>
                <a:gridCol w="1320842">
                  <a:extLst>
                    <a:ext uri="{9D8B030D-6E8A-4147-A177-3AD203B41FA5}">
                      <a16:colId xmlns:a16="http://schemas.microsoft.com/office/drawing/2014/main" val="2377997542"/>
                    </a:ext>
                  </a:extLst>
                </a:gridCol>
              </a:tblGrid>
              <a:tr h="502266">
                <a:tc>
                  <a:txBody>
                    <a:bodyPr/>
                    <a:lstStyle/>
                    <a:p>
                      <a:r>
                        <a:rPr lang="pt-BR" sz="2400" b="1" dirty="0">
                          <a:solidFill>
                            <a:srgbClr val="002060"/>
                          </a:solidFill>
                          <a:latin typeface="Arial" panose="020B0604020202020204" pitchFamily="34" charset="0"/>
                          <a:cs typeface="Arial" panose="020B0604020202020204" pitchFamily="34" charset="0"/>
                        </a:rPr>
                        <a:t>Quando você deve limpar as mãos</a:t>
                      </a:r>
                      <a:r>
                        <a:rPr lang="en-US" sz="2400" b="1" dirty="0">
                          <a:solidFill>
                            <a:srgbClr val="002060"/>
                          </a:solidFill>
                          <a:latin typeface="Arial" panose="020B0604020202020204" pitchFamily="34" charset="0"/>
                          <a:cs typeface="Arial" panose="020B0604020202020204" pitchFamily="34" charset="0"/>
                        </a:rPr>
                        <a:t>?</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Antes</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Durante </a:t>
                      </a:r>
                    </a:p>
                  </a:txBody>
                  <a:tcPr/>
                </a:tc>
                <a:tc>
                  <a:txBody>
                    <a:bodyPr/>
                    <a:lstStyle/>
                    <a:p>
                      <a:pPr algn="ctr"/>
                      <a:r>
                        <a:rPr lang="en-US" sz="2400" b="1" dirty="0" err="1">
                          <a:solidFill>
                            <a:srgbClr val="002060"/>
                          </a:solidFill>
                          <a:latin typeface="Arial" panose="020B0604020202020204" pitchFamily="34" charset="0"/>
                          <a:cs typeface="Arial" panose="020B0604020202020204" pitchFamily="34" charset="0"/>
                        </a:rPr>
                        <a:t>Depois</a:t>
                      </a:r>
                      <a:endParaRPr lang="en-US" sz="2400" b="1"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027647"/>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Preparando</a:t>
                      </a:r>
                      <a:r>
                        <a:rPr lang="en-US" sz="2400" b="1" dirty="0">
                          <a:solidFill>
                            <a:srgbClr val="002060"/>
                          </a:solidFill>
                          <a:latin typeface="Arial" panose="020B0604020202020204" pitchFamily="34" charset="0"/>
                          <a:cs typeface="Arial" panose="020B0604020202020204" pitchFamily="34" charset="0"/>
                        </a:rPr>
                        <a:t> comida</a:t>
                      </a:r>
                    </a:p>
                  </a:txBody>
                  <a:tcPr/>
                </a:tc>
                <a:tc>
                  <a:txBody>
                    <a:bodyPr/>
                    <a:lstStyle/>
                    <a:p>
                      <a:pPr algn="ctr"/>
                      <a:r>
                        <a:rPr lang="en-US" sz="2800" b="1" dirty="0">
                          <a:solidFill>
                            <a:srgbClr val="002060"/>
                          </a:solidFill>
                          <a:latin typeface="Wingdings" panose="05000000000000000000" pitchFamily="2" charset="2"/>
                          <a:cs typeface="Arial" panose="020B0604020202020204" pitchFamily="34" charset="0"/>
                        </a:rPr>
                        <a:t>ü</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2800906721"/>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Comer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743062424"/>
                  </a:ext>
                </a:extLst>
              </a:tr>
              <a:tr h="502266">
                <a:tc>
                  <a:txBody>
                    <a:bodyPr/>
                    <a:lstStyle/>
                    <a:p>
                      <a:r>
                        <a:rPr lang="pt-BR" sz="2400" b="1" dirty="0">
                          <a:solidFill>
                            <a:srgbClr val="002060"/>
                          </a:solidFill>
                          <a:latin typeface="Arial" panose="020B0604020202020204" pitchFamily="34" charset="0"/>
                          <a:cs typeface="Arial" panose="020B0604020202020204" pitchFamily="34" charset="0"/>
                        </a:rPr>
                        <a:t>Assoar o nariz, tossir e espirrar</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54685278"/>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Cuidar</a:t>
                      </a:r>
                      <a:r>
                        <a:rPr lang="en-US" sz="2400" b="1" dirty="0">
                          <a:solidFill>
                            <a:srgbClr val="002060"/>
                          </a:solidFill>
                          <a:latin typeface="Arial" panose="020B0604020202020204" pitchFamily="34" charset="0"/>
                          <a:cs typeface="Arial" panose="020B0604020202020204" pitchFamily="34" charset="0"/>
                        </a:rPr>
                        <a:t> de </a:t>
                      </a:r>
                      <a:r>
                        <a:rPr lang="en-US" sz="2400" b="1" dirty="0" err="1">
                          <a:solidFill>
                            <a:srgbClr val="002060"/>
                          </a:solidFill>
                          <a:latin typeface="Arial" panose="020B0604020202020204" pitchFamily="34" charset="0"/>
                          <a:cs typeface="Arial" panose="020B0604020202020204" pitchFamily="34" charset="0"/>
                        </a:rPr>
                        <a:t>alguém</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3446274377"/>
                  </a:ext>
                </a:extLst>
              </a:tr>
              <a:tr h="502266">
                <a:tc>
                  <a:txBody>
                    <a:bodyPr/>
                    <a:lstStyle/>
                    <a:p>
                      <a:r>
                        <a:rPr lang="pt-BR" sz="2400" b="1" dirty="0">
                          <a:solidFill>
                            <a:srgbClr val="002060"/>
                          </a:solidFill>
                          <a:latin typeface="Arial" panose="020B0604020202020204" pitchFamily="34" charset="0"/>
                          <a:cs typeface="Arial" panose="020B0604020202020204" pitchFamily="34" charset="0"/>
                        </a:rPr>
                        <a:t>Tocar animais, ração, excremento animal</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2675958938"/>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Manusear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lixo</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2904990379"/>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Usar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banheiro</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3348695505"/>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Tocar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dinheiro</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2841936659"/>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Tocar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sua</a:t>
                      </a:r>
                      <a:r>
                        <a:rPr lang="en-US" sz="2400" b="1" dirty="0">
                          <a:solidFill>
                            <a:srgbClr val="002060"/>
                          </a:solidFill>
                          <a:latin typeface="Arial" panose="020B0604020202020204" pitchFamily="34" charset="0"/>
                          <a:cs typeface="Arial" panose="020B0604020202020204" pitchFamily="34" charset="0"/>
                        </a:rPr>
                        <a:t> face e </a:t>
                      </a:r>
                      <a:r>
                        <a:rPr lang="en-US" sz="2400" b="1" dirty="0" err="1">
                          <a:solidFill>
                            <a:srgbClr val="002060"/>
                          </a:solidFill>
                          <a:latin typeface="Arial" panose="020B0604020202020204" pitchFamily="34" charset="0"/>
                          <a:cs typeface="Arial" panose="020B0604020202020204" pitchFamily="34" charset="0"/>
                        </a:rPr>
                        <a:t>nariz</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2677221777"/>
                  </a:ext>
                </a:extLst>
              </a:tr>
            </a:tbl>
          </a:graphicData>
        </a:graphic>
      </p:graphicFrame>
    </p:spTree>
    <p:extLst>
      <p:ext uri="{BB962C8B-B14F-4D97-AF65-F5344CB8AC3E}">
        <p14:creationId xmlns:p14="http://schemas.microsoft.com/office/powerpoint/2010/main" val="3795963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BEC036-D2FE-411F-B396-558B7C2AC7CB}"/>
              </a:ext>
            </a:extLst>
          </p:cNvPr>
          <p:cNvSpPr>
            <a:spLocks noGrp="1"/>
          </p:cNvSpPr>
          <p:nvPr>
            <p:ph type="title"/>
          </p:nvPr>
        </p:nvSpPr>
        <p:spPr/>
        <p:txBody>
          <a:bodyPr>
            <a:normAutofit fontScale="90000"/>
          </a:bodyPr>
          <a:lstStyle/>
          <a:p>
            <a:br>
              <a:rPr lang="en-US" sz="4400" b="1" dirty="0">
                <a:solidFill>
                  <a:schemeClr val="bg1"/>
                </a:solidFill>
                <a:latin typeface="+mn-lt"/>
                <a:cs typeface="Aharoni" panose="02010803020104030203" pitchFamily="2" charset="-79"/>
              </a:rPr>
            </a:br>
            <a:br>
              <a:rPr lang="en-US" sz="4400" b="1" dirty="0">
                <a:solidFill>
                  <a:schemeClr val="bg1"/>
                </a:solidFill>
                <a:latin typeface="+mn-lt"/>
                <a:cs typeface="Aharoni" panose="02010803020104030203" pitchFamily="2" charset="-79"/>
              </a:rPr>
            </a:br>
            <a:r>
              <a:rPr lang="en-US" sz="4400" b="1" dirty="0">
                <a:solidFill>
                  <a:schemeClr val="bg1"/>
                </a:solidFill>
                <a:latin typeface="+mn-lt"/>
                <a:cs typeface="Aharoni" panose="02010803020104030203" pitchFamily="2" charset="-79"/>
              </a:rPr>
              <a:t>               </a:t>
            </a:r>
            <a:r>
              <a:rPr lang="en-US" sz="4900" b="1" dirty="0">
                <a:solidFill>
                  <a:schemeClr val="bg1"/>
                </a:solidFill>
                <a:latin typeface="+mn-lt"/>
                <a:cs typeface="Aharoni" panose="02010803020104030203" pitchFamily="2" charset="-79"/>
              </a:rPr>
              <a:t>Apresentação de GloGerm </a:t>
            </a:r>
            <a:br>
              <a:rPr lang="en-US" sz="4900" b="1" dirty="0">
                <a:solidFill>
                  <a:schemeClr val="bg1"/>
                </a:solidFill>
                <a:latin typeface="+mn-lt"/>
                <a:cs typeface="Aharoni" panose="02010803020104030203" pitchFamily="2" charset="-79"/>
              </a:rPr>
            </a:br>
            <a:br>
              <a:rPr lang="en-US" sz="4400" b="1" dirty="0">
                <a:solidFill>
                  <a:schemeClr val="bg1"/>
                </a:solidFill>
                <a:latin typeface="+mn-lt"/>
                <a:cs typeface="Aharoni" panose="02010803020104030203" pitchFamily="2" charset="-79"/>
              </a:rPr>
            </a:br>
            <a:endParaRPr lang="en-US" sz="4400" b="1" dirty="0">
              <a:solidFill>
                <a:schemeClr val="bg1"/>
              </a:solidFill>
              <a:latin typeface="+mn-lt"/>
              <a:cs typeface="Aharoni" panose="02010803020104030203" pitchFamily="2" charset="-79"/>
            </a:endParaRPr>
          </a:p>
        </p:txBody>
      </p:sp>
      <p:pic>
        <p:nvPicPr>
          <p:cNvPr id="7" name="Content Placeholder 6" descr="A picture containing clothing, screen, cat, monitor&#10;&#10;Description automatically generated">
            <a:extLst>
              <a:ext uri="{FF2B5EF4-FFF2-40B4-BE49-F238E27FC236}">
                <a16:creationId xmlns:a16="http://schemas.microsoft.com/office/drawing/2014/main" id="{1EF39F99-FA7E-42FF-A044-77D364AE2F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6496" y="1417661"/>
            <a:ext cx="8199007" cy="4924561"/>
          </a:xfrm>
        </p:spPr>
      </p:pic>
      <p:sp>
        <p:nvSpPr>
          <p:cNvPr id="5" name="TextBox 4">
            <a:extLst>
              <a:ext uri="{FF2B5EF4-FFF2-40B4-BE49-F238E27FC236}">
                <a16:creationId xmlns:a16="http://schemas.microsoft.com/office/drawing/2014/main" id="{4A4B8192-1F18-4229-93A5-B91784D71986}"/>
              </a:ext>
            </a:extLst>
          </p:cNvPr>
          <p:cNvSpPr txBox="1"/>
          <p:nvPr/>
        </p:nvSpPr>
        <p:spPr>
          <a:xfrm>
            <a:off x="1789150" y="6308209"/>
            <a:ext cx="8613697" cy="369332"/>
          </a:xfrm>
          <a:prstGeom prst="rect">
            <a:avLst/>
          </a:prstGeom>
          <a:noFill/>
        </p:spPr>
        <p:txBody>
          <a:bodyPr wrap="square" rtlCol="0">
            <a:spAutoFit/>
          </a:bodyPr>
          <a:lstStyle/>
          <a:p>
            <a:pPr algn="ctr"/>
            <a:r>
              <a:rPr lang="pt-BR" b="1" dirty="0">
                <a:solidFill>
                  <a:schemeClr val="bg1"/>
                </a:solidFill>
              </a:rPr>
              <a:t>Por favor note que em 30 segundos, germes ainda estão presents nas mãos.</a:t>
            </a:r>
          </a:p>
        </p:txBody>
      </p:sp>
    </p:spTree>
    <p:extLst>
      <p:ext uri="{BB962C8B-B14F-4D97-AF65-F5344CB8AC3E}">
        <p14:creationId xmlns:p14="http://schemas.microsoft.com/office/powerpoint/2010/main" val="4245919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18156"/>
          </a:xfrm>
        </p:spPr>
        <p:txBody>
          <a:bodyPr>
            <a:noAutofit/>
          </a:bodyPr>
          <a:lstStyle/>
          <a:p>
            <a:pPr algn="ctr"/>
            <a:br>
              <a:rPr lang="pt-BR" b="1" dirty="0">
                <a:solidFill>
                  <a:schemeClr val="bg1"/>
                </a:solidFill>
                <a:latin typeface="+mn-lt"/>
                <a:cs typeface="Aharoni" panose="02010803020104030203" pitchFamily="2" charset="-79"/>
              </a:rPr>
            </a:br>
            <a:r>
              <a:rPr lang="pt-BR" b="1" dirty="0">
                <a:solidFill>
                  <a:schemeClr val="bg1"/>
                </a:solidFill>
                <a:latin typeface="+mn-lt"/>
                <a:cs typeface="Aharoni" panose="02010803020104030203" pitchFamily="2" charset="-79"/>
              </a:rPr>
              <a:t>Partes da mão que geralmente não são lavadas adequadamente</a:t>
            </a:r>
            <a:endParaRPr lang="en-US" b="1" dirty="0">
              <a:solidFill>
                <a:schemeClr val="bg1"/>
              </a:solidFill>
              <a:latin typeface="+mn-lt"/>
              <a:cs typeface="Aharoni" panose="02010803020104030203" pitchFamily="2" charset="-79"/>
            </a:endParaRPr>
          </a:p>
        </p:txBody>
      </p:sp>
      <p:grpSp>
        <p:nvGrpSpPr>
          <p:cNvPr id="5" name="Group 4"/>
          <p:cNvGrpSpPr/>
          <p:nvPr/>
        </p:nvGrpSpPr>
        <p:grpSpPr>
          <a:xfrm>
            <a:off x="2243559" y="1857361"/>
            <a:ext cx="9948440" cy="4126165"/>
            <a:chOff x="304800" y="1371600"/>
            <a:chExt cx="9948440" cy="412616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71600"/>
              <a:ext cx="7048500" cy="3849566"/>
            </a:xfrm>
            <a:prstGeom prst="rect">
              <a:avLst/>
            </a:prstGeom>
          </p:spPr>
        </p:pic>
        <p:sp>
          <p:nvSpPr>
            <p:cNvPr id="7" name="TextBox 6"/>
            <p:cNvSpPr txBox="1"/>
            <p:nvPr/>
          </p:nvSpPr>
          <p:spPr>
            <a:xfrm>
              <a:off x="330941" y="4953000"/>
              <a:ext cx="3044422" cy="544765"/>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Parte</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externa da  m</a:t>
              </a:r>
              <a:r>
                <a:rPr kumimoji="0" lang="pt-BR" sz="2000" b="1" i="0" u="none" strike="noStrike" kern="1200" cap="none" spc="0" normalizeH="0" baseline="0" noProof="0" dirty="0">
                  <a:ln>
                    <a:noFill/>
                  </a:ln>
                  <a:solidFill>
                    <a:prstClr val="white"/>
                  </a:solidFill>
                  <a:effectLst/>
                  <a:uLnTx/>
                  <a:uFillTx/>
                  <a:latin typeface="Calibri" panose="020F0502020204030204"/>
                  <a:ea typeface="+mn-ea"/>
                  <a:cs typeface="+mn-cs"/>
                </a:rPr>
                <a:t>ão</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3230879" y="4953000"/>
              <a:ext cx="2741909" cy="544765"/>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Parte</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interna</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da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mão</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6355079" y="2225040"/>
              <a:ext cx="3898160" cy="544765"/>
            </a:xfrm>
            <a:prstGeom prst="rect">
              <a:avLst/>
            </a:prstGeom>
            <a:solidFill>
              <a:schemeClr val="tx1"/>
            </a:solid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7406D"/>
                  </a:solidFill>
                  <a:effectLst/>
                  <a:uLnTx/>
                  <a:uFillTx/>
                  <a:latin typeface="Calibri" panose="020F0502020204030204"/>
                  <a:ea typeface="+mn-ea"/>
                  <a:cs typeface="Arial" panose="020B0604020202020204" pitchFamily="34" charset="0"/>
                </a:rPr>
                <a:t>Mais</a:t>
              </a:r>
              <a:r>
                <a:rPr kumimoji="0" lang="en-US" sz="2000" b="0" i="0" u="none" strike="noStrike" kern="1200" cap="none" spc="0" normalizeH="0" baseline="0" noProof="0" dirty="0">
                  <a:ln>
                    <a:noFill/>
                  </a:ln>
                  <a:solidFill>
                    <a:srgbClr val="17406D"/>
                  </a:solidFill>
                  <a:effectLst/>
                  <a:uLnTx/>
                  <a:uFillTx/>
                  <a:latin typeface="Calibri" panose="020F0502020204030204"/>
                  <a:ea typeface="+mn-ea"/>
                  <a:cs typeface="Arial" panose="020B0604020202020204" pitchFamily="34" charset="0"/>
                </a:rPr>
                <a:t> </a:t>
              </a:r>
              <a:r>
                <a:rPr kumimoji="0" lang="en-US" sz="2000" b="0" i="0" u="none" strike="noStrike" kern="1200" cap="none" spc="0" normalizeH="0" baseline="0" noProof="0" dirty="0" err="1">
                  <a:ln>
                    <a:noFill/>
                  </a:ln>
                  <a:solidFill>
                    <a:srgbClr val="17406D"/>
                  </a:solidFill>
                  <a:effectLst/>
                  <a:uLnTx/>
                  <a:uFillTx/>
                  <a:latin typeface="Calibri" panose="020F0502020204030204"/>
                  <a:ea typeface="+mn-ea"/>
                  <a:cs typeface="Arial" panose="020B0604020202020204" pitchFamily="34" charset="0"/>
                </a:rPr>
                <a:t>frequentemente</a:t>
              </a:r>
              <a:r>
                <a:rPr kumimoji="0" lang="en-US" sz="2000" b="0" i="0" u="none" strike="noStrike" kern="1200" cap="none" spc="0" normalizeH="0" baseline="0" noProof="0" dirty="0">
                  <a:ln>
                    <a:noFill/>
                  </a:ln>
                  <a:solidFill>
                    <a:srgbClr val="17406D"/>
                  </a:solidFill>
                  <a:effectLst/>
                  <a:uLnTx/>
                  <a:uFillTx/>
                  <a:latin typeface="Calibri" panose="020F0502020204030204"/>
                  <a:ea typeface="+mn-ea"/>
                  <a:cs typeface="Arial" panose="020B0604020202020204" pitchFamily="34" charset="0"/>
                </a:rPr>
                <a:t> </a:t>
              </a:r>
              <a:r>
                <a:rPr kumimoji="0" lang="en-US" sz="2000" b="0" i="0" u="none" strike="noStrike" kern="1200" cap="none" spc="0" normalizeH="0" baseline="0" noProof="0" dirty="0" err="1">
                  <a:ln>
                    <a:noFill/>
                  </a:ln>
                  <a:solidFill>
                    <a:srgbClr val="17406D"/>
                  </a:solidFill>
                  <a:effectLst/>
                  <a:uLnTx/>
                  <a:uFillTx/>
                  <a:latin typeface="Calibri" panose="020F0502020204030204"/>
                  <a:ea typeface="+mn-ea"/>
                  <a:cs typeface="Arial" panose="020B0604020202020204" pitchFamily="34" charset="0"/>
                </a:rPr>
                <a:t>esquecida</a:t>
              </a:r>
              <a:endParaRPr kumimoji="0" lang="en-US" sz="2000" b="0" i="0" u="none" strike="noStrike" kern="1200" cap="none" spc="0" normalizeH="0" baseline="0" noProof="0" dirty="0">
                <a:ln>
                  <a:noFill/>
                </a:ln>
                <a:solidFill>
                  <a:srgbClr val="17406D"/>
                </a:solidFill>
                <a:effectLst/>
                <a:uLnTx/>
                <a:uFillTx/>
                <a:latin typeface="Calibri" panose="020F0502020204030204"/>
                <a:ea typeface="+mn-ea"/>
                <a:cs typeface="Arial" panose="020B0604020202020204" pitchFamily="34" charset="0"/>
              </a:endParaRPr>
            </a:p>
          </p:txBody>
        </p:sp>
        <p:sp>
          <p:nvSpPr>
            <p:cNvPr id="10" name="TextBox 9"/>
            <p:cNvSpPr txBox="1"/>
            <p:nvPr/>
          </p:nvSpPr>
          <p:spPr>
            <a:xfrm>
              <a:off x="6355080" y="2932560"/>
              <a:ext cx="3898160" cy="544765"/>
            </a:xfrm>
            <a:prstGeom prst="rect">
              <a:avLst/>
            </a:prstGeom>
            <a:solidFill>
              <a:schemeClr val="tx1"/>
            </a:solid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7406D"/>
                  </a:solidFill>
                  <a:effectLst/>
                  <a:uLnTx/>
                  <a:uFillTx/>
                  <a:latin typeface="Calibri" panose="020F0502020204030204"/>
                  <a:ea typeface="+mn-ea"/>
                  <a:cs typeface="Arial" panose="020B0604020202020204" pitchFamily="34" charset="0"/>
                </a:rPr>
                <a:t>Frequentemente</a:t>
              </a:r>
              <a:r>
                <a:rPr kumimoji="0" lang="en-US" sz="2000" b="0" i="0" u="none" strike="noStrike" kern="1200" cap="none" spc="0" normalizeH="0" baseline="0" noProof="0" dirty="0">
                  <a:ln>
                    <a:noFill/>
                  </a:ln>
                  <a:solidFill>
                    <a:srgbClr val="17406D"/>
                  </a:solidFill>
                  <a:effectLst/>
                  <a:uLnTx/>
                  <a:uFillTx/>
                  <a:latin typeface="Calibri" panose="020F0502020204030204"/>
                  <a:ea typeface="+mn-ea"/>
                  <a:cs typeface="Arial" panose="020B0604020202020204" pitchFamily="34" charset="0"/>
                </a:rPr>
                <a:t> </a:t>
              </a:r>
              <a:r>
                <a:rPr kumimoji="0" lang="en-US" sz="2000" b="0" i="0" u="none" strike="noStrike" kern="1200" cap="none" spc="0" normalizeH="0" baseline="0" noProof="0" dirty="0" err="1">
                  <a:ln>
                    <a:noFill/>
                  </a:ln>
                  <a:solidFill>
                    <a:srgbClr val="17406D"/>
                  </a:solidFill>
                  <a:effectLst/>
                  <a:uLnTx/>
                  <a:uFillTx/>
                  <a:latin typeface="Calibri" panose="020F0502020204030204"/>
                  <a:ea typeface="+mn-ea"/>
                  <a:cs typeface="Arial" panose="020B0604020202020204" pitchFamily="34" charset="0"/>
                </a:rPr>
                <a:t>esquecida</a:t>
              </a:r>
              <a:endParaRPr kumimoji="0" lang="en-US" sz="2000" b="0" i="0" u="none" strike="noStrike" kern="1200" cap="none" spc="0" normalizeH="0" baseline="0" noProof="0" dirty="0">
                <a:ln>
                  <a:noFill/>
                </a:ln>
                <a:solidFill>
                  <a:srgbClr val="17406D"/>
                </a:solidFill>
                <a:effectLst/>
                <a:uLnTx/>
                <a:uFillTx/>
                <a:latin typeface="Calibri" panose="020F0502020204030204"/>
                <a:ea typeface="+mn-ea"/>
                <a:cs typeface="Arial" panose="020B0604020202020204" pitchFamily="34" charset="0"/>
              </a:endParaRPr>
            </a:p>
          </p:txBody>
        </p:sp>
        <p:sp>
          <p:nvSpPr>
            <p:cNvPr id="11" name="TextBox 10"/>
            <p:cNvSpPr txBox="1"/>
            <p:nvPr/>
          </p:nvSpPr>
          <p:spPr>
            <a:xfrm>
              <a:off x="6355079" y="3625481"/>
              <a:ext cx="3898161" cy="544765"/>
            </a:xfrm>
            <a:prstGeom prst="rect">
              <a:avLst/>
            </a:prstGeom>
            <a:solidFill>
              <a:schemeClr val="tx1"/>
            </a:solid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7406D"/>
                  </a:solidFill>
                  <a:effectLst/>
                  <a:uLnTx/>
                  <a:uFillTx/>
                  <a:latin typeface="Calibri" panose="020F0502020204030204"/>
                  <a:ea typeface="+mn-ea"/>
                  <a:cs typeface="Arial" panose="020B0604020202020204" pitchFamily="34" charset="0"/>
                </a:rPr>
                <a:t>Menos</a:t>
              </a:r>
              <a:r>
                <a:rPr kumimoji="0" lang="en-US" sz="2000" b="0" i="0" u="none" strike="noStrike" kern="1200" cap="none" spc="0" normalizeH="0" baseline="0" noProof="0" dirty="0">
                  <a:ln>
                    <a:noFill/>
                  </a:ln>
                  <a:solidFill>
                    <a:srgbClr val="17406D"/>
                  </a:solidFill>
                  <a:effectLst/>
                  <a:uLnTx/>
                  <a:uFillTx/>
                  <a:latin typeface="Calibri" panose="020F0502020204030204"/>
                  <a:ea typeface="+mn-ea"/>
                  <a:cs typeface="Arial" panose="020B0604020202020204" pitchFamily="34" charset="0"/>
                </a:rPr>
                <a:t> </a:t>
              </a:r>
              <a:r>
                <a:rPr kumimoji="0" lang="en-US" sz="2000" b="0" i="0" u="none" strike="noStrike" kern="1200" cap="none" spc="0" normalizeH="0" baseline="0" noProof="0" dirty="0" err="1">
                  <a:ln>
                    <a:noFill/>
                  </a:ln>
                  <a:solidFill>
                    <a:srgbClr val="17406D"/>
                  </a:solidFill>
                  <a:effectLst/>
                  <a:uLnTx/>
                  <a:uFillTx/>
                  <a:latin typeface="Calibri" panose="020F0502020204030204"/>
                  <a:ea typeface="+mn-ea"/>
                  <a:cs typeface="Arial" panose="020B0604020202020204" pitchFamily="34" charset="0"/>
                </a:rPr>
                <a:t>frequentemente</a:t>
              </a:r>
              <a:r>
                <a:rPr kumimoji="0" lang="en-US" sz="2000" b="0" i="0" u="none" strike="noStrike" kern="1200" cap="none" spc="0" normalizeH="0" baseline="0" noProof="0" dirty="0">
                  <a:ln>
                    <a:noFill/>
                  </a:ln>
                  <a:solidFill>
                    <a:srgbClr val="17406D"/>
                  </a:solidFill>
                  <a:effectLst/>
                  <a:uLnTx/>
                  <a:uFillTx/>
                  <a:latin typeface="Calibri" panose="020F0502020204030204"/>
                  <a:ea typeface="+mn-ea"/>
                  <a:cs typeface="Arial" panose="020B0604020202020204" pitchFamily="34" charset="0"/>
                </a:rPr>
                <a:t> </a:t>
              </a:r>
              <a:r>
                <a:rPr kumimoji="0" lang="en-US" sz="2000" b="0" i="0" u="none" strike="noStrike" kern="1200" cap="none" spc="0" normalizeH="0" baseline="0" noProof="0" dirty="0" err="1">
                  <a:ln>
                    <a:noFill/>
                  </a:ln>
                  <a:solidFill>
                    <a:srgbClr val="17406D"/>
                  </a:solidFill>
                  <a:effectLst/>
                  <a:uLnTx/>
                  <a:uFillTx/>
                  <a:latin typeface="Calibri" panose="020F0502020204030204"/>
                  <a:ea typeface="+mn-ea"/>
                  <a:cs typeface="Arial" panose="020B0604020202020204" pitchFamily="34" charset="0"/>
                </a:rPr>
                <a:t>esquecida</a:t>
              </a:r>
              <a:endParaRPr kumimoji="0" lang="en-US" sz="2000" b="0" i="0" u="none" strike="noStrike" kern="1200" cap="none" spc="0" normalizeH="0" baseline="0" noProof="0" dirty="0">
                <a:ln>
                  <a:noFill/>
                </a:ln>
                <a:solidFill>
                  <a:srgbClr val="17406D"/>
                </a:solidFill>
                <a:effectLst/>
                <a:uLnTx/>
                <a:uFillTx/>
                <a:latin typeface="Calibri" panose="020F0502020204030204"/>
                <a:ea typeface="+mn-ea"/>
                <a:cs typeface="Arial" panose="020B0604020202020204" pitchFamily="34" charset="0"/>
              </a:endParaRPr>
            </a:p>
          </p:txBody>
        </p:sp>
      </p:grpSp>
      <p:sp>
        <p:nvSpPr>
          <p:cNvPr id="12" name="TextBox 11"/>
          <p:cNvSpPr txBox="1"/>
          <p:nvPr/>
        </p:nvSpPr>
        <p:spPr>
          <a:xfrm>
            <a:off x="1536700" y="5983526"/>
            <a:ext cx="9118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FF00">
                    <a:lumMod val="60000"/>
                    <a:lumOff val="40000"/>
                  </a:srgbClr>
                </a:solidFill>
                <a:effectLst/>
                <a:uLnTx/>
                <a:uFillTx/>
                <a:latin typeface="Calibri" panose="020F0502020204030204"/>
                <a:ea typeface="+mn-ea"/>
                <a:cs typeface="+mn-cs"/>
              </a:rPr>
              <a:t>O uso de luvas NÃO substitui a necessidade de lavar as mãos. A higiene das mãos deve ser realizada após a remoção das luvas</a:t>
            </a:r>
            <a:r>
              <a:rPr kumimoji="0" lang="en-US" sz="2400" b="0" i="0" u="none" strike="noStrike" kern="1200" cap="none" spc="0" normalizeH="0" baseline="0" noProof="0" dirty="0">
                <a:ln>
                  <a:noFill/>
                </a:ln>
                <a:solidFill>
                  <a:srgbClr val="FFFF00">
                    <a:lumMod val="60000"/>
                    <a:lumOff val="40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017190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07F620C-BF1D-498F-8140-7F411F61D648}"/>
              </a:ext>
            </a:extLst>
          </p:cNvPr>
          <p:cNvPicPr>
            <a:picLocks noChangeAspect="1"/>
          </p:cNvPicPr>
          <p:nvPr/>
        </p:nvPicPr>
        <p:blipFill rotWithShape="1">
          <a:blip r:embed="rId3"/>
          <a:srcRect l="17540" t="28161" r="31021" b="6850"/>
          <a:stretch/>
        </p:blipFill>
        <p:spPr>
          <a:xfrm>
            <a:off x="2175136" y="643467"/>
            <a:ext cx="7839020" cy="5571066"/>
          </a:xfrm>
          <a:prstGeom prst="rect">
            <a:avLst/>
          </a:prstGeom>
        </p:spPr>
      </p:pic>
    </p:spTree>
    <p:extLst>
      <p:ext uri="{BB962C8B-B14F-4D97-AF65-F5344CB8AC3E}">
        <p14:creationId xmlns:p14="http://schemas.microsoft.com/office/powerpoint/2010/main" val="1581209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DF88D8-65E7-4F8B-9C13-4B4C5D1DEE63}"/>
              </a:ext>
            </a:extLst>
          </p:cNvPr>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Aviso
</a:t>
            </a:r>
          </a:p>
        </p:txBody>
      </p:sp>
      <p:sp>
        <p:nvSpPr>
          <p:cNvPr id="5" name="Text Placeholder 4">
            <a:extLst>
              <a:ext uri="{FF2B5EF4-FFF2-40B4-BE49-F238E27FC236}">
                <a16:creationId xmlns:a16="http://schemas.microsoft.com/office/drawing/2014/main" id="{0CAD9C9C-F502-4961-B6A0-941AFEA48791}"/>
              </a:ext>
            </a:extLst>
          </p:cNvPr>
          <p:cNvSpPr>
            <a:spLocks noGrp="1"/>
          </p:cNvSpPr>
          <p:nvPr>
            <p:ph type="body" idx="1"/>
          </p:nvPr>
        </p:nvSpPr>
        <p:spPr>
          <a:xfrm>
            <a:off x="831850" y="3992880"/>
            <a:ext cx="10515600" cy="2450123"/>
          </a:xfrm>
        </p:spPr>
        <p:txBody>
          <a:bodyPr>
            <a:normAutofit fontScale="92500" lnSpcReduction="10000"/>
          </a:bodyPr>
          <a:lstStyle/>
          <a:p>
            <a:endParaRPr lang="en-US" dirty="0"/>
          </a:p>
          <a:p>
            <a:pPr marL="342900" indent="-342900">
              <a:buFont typeface="Arial" panose="020B0604020202020204" pitchFamily="34" charset="0"/>
              <a:buChar char="•"/>
            </a:pPr>
            <a:r>
              <a:rPr lang="pt-BR" dirty="0"/>
              <a:t>Todas as informações incluídas nesta apresentação são derivadas dos Centros de Controle e Prevenção de Doenças dos EUA (CDC) e da Organização Mundial de Saúde (OMS). 
As informações relativas ao Coronavírus estão sujeitas a alterações por orientação do CDC (Centres for Disease Control and Prevention) e da OMS
Esta apresentação foi distribuída a 19 de março de 2020</a:t>
            </a:r>
            <a:endParaRPr lang="en-US" dirty="0"/>
          </a:p>
        </p:txBody>
      </p:sp>
    </p:spTree>
    <p:extLst>
      <p:ext uri="{BB962C8B-B14F-4D97-AF65-F5344CB8AC3E}">
        <p14:creationId xmlns:p14="http://schemas.microsoft.com/office/powerpoint/2010/main" val="270008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0A19424-6195-42F0-BE1B-83A932B4E573}"/>
              </a:ext>
            </a:extLst>
          </p:cNvPr>
          <p:cNvPicPr/>
          <p:nvPr/>
        </p:nvPicPr>
        <p:blipFill rotWithShape="1">
          <a:blip r:embed="rId2"/>
          <a:srcRect l="14103" t="35347" r="29807" b="11346"/>
          <a:stretch/>
        </p:blipFill>
        <p:spPr bwMode="auto">
          <a:xfrm>
            <a:off x="885409" y="643467"/>
            <a:ext cx="10421181" cy="557106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64170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0405E5F-E590-41A1-97B5-F9A88A5AA39F}"/>
              </a:ext>
            </a:extLst>
          </p:cNvPr>
          <p:cNvPicPr/>
          <p:nvPr/>
        </p:nvPicPr>
        <p:blipFill rotWithShape="1">
          <a:blip r:embed="rId2"/>
          <a:srcRect l="15064" t="25371" r="21122" b="12771"/>
          <a:stretch/>
        </p:blipFill>
        <p:spPr bwMode="auto">
          <a:xfrm>
            <a:off x="987352" y="643467"/>
            <a:ext cx="10217296" cy="557106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907605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159A227-ECC0-4B55-86A9-C7748A6DCA2C}"/>
              </a:ext>
            </a:extLst>
          </p:cNvPr>
          <p:cNvPicPr/>
          <p:nvPr/>
        </p:nvPicPr>
        <p:blipFill rotWithShape="1">
          <a:blip r:embed="rId2"/>
          <a:srcRect l="14103" t="23660" r="28365" b="9920"/>
          <a:stretch/>
        </p:blipFill>
        <p:spPr bwMode="auto">
          <a:xfrm>
            <a:off x="1806601" y="643467"/>
            <a:ext cx="8578797" cy="557106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570258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dirty="0" err="1">
                <a:solidFill>
                  <a:srgbClr val="080808"/>
                </a:solidFill>
                <a:latin typeface="+mj-lt"/>
                <a:ea typeface="+mj-ea"/>
                <a:cs typeface="+mj-cs"/>
              </a:rPr>
              <a:t>Equipamento</a:t>
            </a:r>
            <a:r>
              <a:rPr lang="en-US" sz="3600" dirty="0">
                <a:solidFill>
                  <a:srgbClr val="080808"/>
                </a:solidFill>
                <a:latin typeface="+mj-lt"/>
                <a:ea typeface="+mj-ea"/>
                <a:cs typeface="+mj-cs"/>
              </a:rPr>
              <a:t> de </a:t>
            </a:r>
            <a:r>
              <a:rPr lang="en-US" sz="3600" dirty="0" err="1">
                <a:solidFill>
                  <a:srgbClr val="080808"/>
                </a:solidFill>
                <a:latin typeface="+mj-lt"/>
                <a:ea typeface="+mj-ea"/>
                <a:cs typeface="+mj-cs"/>
              </a:rPr>
              <a:t>Proteção</a:t>
            </a:r>
            <a:r>
              <a:rPr lang="en-US" sz="3600" dirty="0">
                <a:solidFill>
                  <a:srgbClr val="080808"/>
                </a:solidFill>
                <a:latin typeface="+mj-lt"/>
                <a:ea typeface="+mj-ea"/>
                <a:cs typeface="+mj-cs"/>
              </a:rPr>
              <a:t> Individual (</a:t>
            </a:r>
            <a:r>
              <a:rPr lang="en-US" sz="3600" kern="1200" dirty="0">
                <a:solidFill>
                  <a:srgbClr val="080808"/>
                </a:solidFill>
                <a:latin typeface="+mj-lt"/>
                <a:ea typeface="+mj-ea"/>
                <a:cs typeface="+mj-cs"/>
              </a:rPr>
              <a:t>EPI)</a:t>
            </a: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57813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b="1" dirty="0">
                <a:solidFill>
                  <a:schemeClr val="bg1"/>
                </a:solidFill>
                <a:latin typeface="+mn-lt"/>
                <a:cs typeface="Aharoni" panose="02010803020104030203" pitchFamily="2" charset="-79"/>
              </a:rPr>
              <a:t>O que é Equipamento de Proteção Individual</a:t>
            </a:r>
            <a:r>
              <a:rPr lang="en-US" b="1" dirty="0">
                <a:solidFill>
                  <a:schemeClr val="bg1"/>
                </a:solidFill>
                <a:latin typeface="+mn-lt"/>
                <a:cs typeface="Aharoni" panose="02010803020104030203" pitchFamily="2" charset="-79"/>
              </a:rPr>
              <a:t>?</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lstStyle/>
          <a:p>
            <a:r>
              <a:rPr lang="en-US" dirty="0"/>
              <a:t>EPI é </a:t>
            </a:r>
          </a:p>
          <a:p>
            <a:pPr lvl="1"/>
            <a:r>
              <a:rPr lang="en-US" altLang="en-US" dirty="0"/>
              <a:t>“</a:t>
            </a:r>
            <a:r>
              <a:rPr lang="pt-BR" altLang="en-US" dirty="0"/>
              <a:t>vestuário ou equipamento especializados usados por um empregado para proteção contra materiais infeciosos" Administração de Segurança e Saúde Ocupacional (OSHA)</a:t>
            </a:r>
            <a:r>
              <a:rPr lang="en-US" altLang="en-US" dirty="0"/>
              <a:t>)</a:t>
            </a:r>
          </a:p>
          <a:p>
            <a:pPr lvl="1"/>
            <a:endParaRPr lang="en-US" altLang="en-US" dirty="0"/>
          </a:p>
          <a:p>
            <a:pPr marL="457200" lvl="1" indent="0">
              <a:buNone/>
            </a:pPr>
            <a:endParaRPr lang="en-US" altLang="en-US" dirty="0"/>
          </a:p>
          <a:p>
            <a:pPr marL="0" indent="0">
              <a:buNone/>
            </a:pPr>
            <a:endParaRPr lang="en-GB" dirty="0"/>
          </a:p>
        </p:txBody>
      </p:sp>
      <p:sp>
        <p:nvSpPr>
          <p:cNvPr id="5" name="Slide Number Placeholder 4"/>
          <p:cNvSpPr>
            <a:spLocks noGrp="1"/>
          </p:cNvSpPr>
          <p:nvPr>
            <p:ph type="sldNum" sz="quarter" idx="12"/>
          </p:nvPr>
        </p:nvSpPr>
        <p:spPr/>
        <p:txBody>
          <a:bodyPr/>
          <a:lstStyle/>
          <a:p>
            <a:fld id="{591C4B1C-3210-4271-9F49-13B30D21D439}" type="slidenum">
              <a:rPr lang="en-US" smtClean="0"/>
              <a:t>24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938" y="3656014"/>
            <a:ext cx="4048124" cy="2700337"/>
          </a:xfrm>
          <a:prstGeom prst="rect">
            <a:avLst/>
          </a:prstGeom>
        </p:spPr>
      </p:pic>
    </p:spTree>
    <p:extLst>
      <p:ext uri="{BB962C8B-B14F-4D97-AF65-F5344CB8AC3E}">
        <p14:creationId xmlns:p14="http://schemas.microsoft.com/office/powerpoint/2010/main" val="383237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b="1" dirty="0">
                <a:solidFill>
                  <a:schemeClr val="bg1"/>
                </a:solidFill>
                <a:latin typeface="+mn-lt"/>
                <a:cs typeface="Aharoni" panose="02010803020104030203" pitchFamily="2" charset="-79"/>
              </a:rPr>
              <a:t>Qual é o objetivo de uso de EPI em Definições de Cuidados de Saúde</a:t>
            </a:r>
            <a:r>
              <a:rPr lang="en-US" b="1" dirty="0">
                <a:solidFill>
                  <a:schemeClr val="bg1"/>
                </a:solidFill>
                <a:latin typeface="+mn-lt"/>
                <a:cs typeface="Aharoni" panose="02010803020104030203" pitchFamily="2" charset="-79"/>
              </a:rPr>
              <a:t>?</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lstStyle/>
          <a:p>
            <a:pPr marL="457200" lvl="1" indent="0" algn="ctr">
              <a:buNone/>
            </a:pPr>
            <a:endParaRPr lang="en-US" sz="3600" dirty="0"/>
          </a:p>
          <a:p>
            <a:pPr marL="457200" lvl="1" indent="0" algn="ctr">
              <a:buNone/>
            </a:pPr>
            <a:r>
              <a:rPr lang="pt-BR" sz="3600" dirty="0"/>
              <a:t>Para melhorar a segurança do pessoal no ambiente dos cuidados de saúde
</a:t>
            </a:r>
            <a:endParaRPr lang="en-US" dirty="0"/>
          </a:p>
          <a:p>
            <a:endParaRPr lang="en-GB" dirty="0"/>
          </a:p>
        </p:txBody>
      </p:sp>
      <p:sp>
        <p:nvSpPr>
          <p:cNvPr id="5" name="Slide Number Placeholder 4"/>
          <p:cNvSpPr>
            <a:spLocks noGrp="1"/>
          </p:cNvSpPr>
          <p:nvPr>
            <p:ph type="sldNum" sz="quarter" idx="12"/>
          </p:nvPr>
        </p:nvSpPr>
        <p:spPr/>
        <p:txBody>
          <a:bodyPr/>
          <a:lstStyle/>
          <a:p>
            <a:fld id="{591C4B1C-3210-4271-9F49-13B30D21D439}" type="slidenum">
              <a:rPr lang="en-US" smtClean="0"/>
              <a:t>25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8100" y="3779837"/>
            <a:ext cx="4495800" cy="2528888"/>
          </a:xfrm>
          <a:prstGeom prst="rect">
            <a:avLst/>
          </a:prstGeom>
        </p:spPr>
      </p:pic>
    </p:spTree>
    <p:extLst>
      <p:ext uri="{BB962C8B-B14F-4D97-AF65-F5344CB8AC3E}">
        <p14:creationId xmlns:p14="http://schemas.microsoft.com/office/powerpoint/2010/main" val="3222476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51E52-AA6A-47AA-9571-F13905E3BFFD}"/>
              </a:ext>
            </a:extLst>
          </p:cNvPr>
          <p:cNvSpPr>
            <a:spLocks noGrp="1"/>
          </p:cNvSpPr>
          <p:nvPr>
            <p:ph type="title"/>
          </p:nvPr>
        </p:nvSpPr>
        <p:spPr/>
        <p:txBody>
          <a:bodyPr>
            <a:normAutofit fontScale="90000"/>
          </a:bodyPr>
          <a:lstStyle/>
          <a:p>
            <a:br>
              <a:rPr lang="en-US" b="1" dirty="0">
                <a:solidFill>
                  <a:schemeClr val="bg1"/>
                </a:solidFill>
                <a:latin typeface="+mn-lt"/>
                <a:cs typeface="Aharoni" panose="02010803020104030203" pitchFamily="2" charset="-79"/>
              </a:rPr>
            </a:br>
            <a:r>
              <a:rPr lang="en-US" b="1" dirty="0">
                <a:solidFill>
                  <a:schemeClr val="bg1"/>
                </a:solidFill>
                <a:latin typeface="+mn-lt"/>
                <a:cs typeface="Aharoni" panose="02010803020104030203" pitchFamily="2" charset="-79"/>
              </a:rPr>
              <a:t>EPI </a:t>
            </a:r>
            <a:r>
              <a:rPr lang="en-US" b="1" dirty="0" err="1">
                <a:solidFill>
                  <a:schemeClr val="bg1"/>
                </a:solidFill>
                <a:latin typeface="+mn-lt"/>
                <a:cs typeface="Aharoni" panose="02010803020104030203" pitchFamily="2" charset="-79"/>
              </a:rPr>
              <a:t>Recomendado</a:t>
            </a:r>
            <a:r>
              <a:rPr lang="en-US" b="1" dirty="0">
                <a:solidFill>
                  <a:schemeClr val="bg1"/>
                </a:solidFill>
                <a:latin typeface="+mn-lt"/>
                <a:cs typeface="Aharoni" panose="02010803020104030203" pitchFamily="2" charset="-79"/>
              </a:rPr>
              <a:t> para </a:t>
            </a:r>
            <a:r>
              <a:rPr lang="en-US" b="1" dirty="0" err="1">
                <a:solidFill>
                  <a:schemeClr val="bg1"/>
                </a:solidFill>
                <a:latin typeface="+mn-lt"/>
                <a:cs typeface="Aharoni" panose="02010803020104030203" pitchFamily="2" charset="-79"/>
              </a:rPr>
              <a:t>Coronavírus</a:t>
            </a:r>
            <a:r>
              <a:rPr lang="en-US" b="1" dirty="0">
                <a:solidFill>
                  <a:schemeClr val="bg1"/>
                </a:solidFill>
                <a:latin typeface="+mn-lt"/>
                <a:cs typeface="Aharoni" panose="02010803020104030203" pitchFamily="2" charset="-79"/>
              </a:rPr>
              <a:t>
</a:t>
            </a:r>
          </a:p>
        </p:txBody>
      </p:sp>
      <p:sp>
        <p:nvSpPr>
          <p:cNvPr id="3" name="Content Placeholder 2">
            <a:extLst>
              <a:ext uri="{FF2B5EF4-FFF2-40B4-BE49-F238E27FC236}">
                <a16:creationId xmlns:a16="http://schemas.microsoft.com/office/drawing/2014/main" id="{6A7C0CBA-72F8-46D8-9614-4694A66625DF}"/>
              </a:ext>
            </a:extLst>
          </p:cNvPr>
          <p:cNvSpPr>
            <a:spLocks noGrp="1"/>
          </p:cNvSpPr>
          <p:nvPr>
            <p:ph idx="1"/>
          </p:nvPr>
        </p:nvSpPr>
        <p:spPr/>
        <p:txBody>
          <a:bodyPr>
            <a:normAutofit/>
          </a:bodyPr>
          <a:lstStyle/>
          <a:p>
            <a:r>
              <a:rPr lang="pt-BR" sz="3600" dirty="0"/>
              <a:t>Os profissionais de saúde envolvidos nos cuidados diretos dos doentes devem utilizar o seguinte EPI</a:t>
            </a:r>
            <a:r>
              <a:rPr lang="en-US" sz="3600" dirty="0"/>
              <a:t>: </a:t>
            </a:r>
          </a:p>
          <a:p>
            <a:pPr lvl="1"/>
            <a:r>
              <a:rPr lang="en-US" sz="3200" dirty="0"/>
              <a:t>Aventais descartáveis, </a:t>
            </a:r>
          </a:p>
          <a:p>
            <a:pPr lvl="1"/>
            <a:r>
              <a:rPr lang="en-US" sz="3200" dirty="0" err="1"/>
              <a:t>Luvas</a:t>
            </a:r>
            <a:r>
              <a:rPr lang="en-US" sz="3200" dirty="0"/>
              <a:t>,</a:t>
            </a:r>
          </a:p>
          <a:p>
            <a:pPr lvl="1"/>
            <a:r>
              <a:rPr lang="en-US" sz="3200" dirty="0"/>
              <a:t>Máscara </a:t>
            </a:r>
            <a:r>
              <a:rPr lang="en-US" sz="3200" dirty="0" err="1"/>
              <a:t>cirúrgica</a:t>
            </a:r>
            <a:r>
              <a:rPr lang="en-US" sz="3200" dirty="0"/>
              <a:t>/</a:t>
            </a:r>
            <a:r>
              <a:rPr lang="en-US" sz="3200" dirty="0" err="1"/>
              <a:t>médica</a:t>
            </a:r>
            <a:r>
              <a:rPr lang="en-US" sz="3200" dirty="0"/>
              <a:t>, e 
</a:t>
            </a:r>
            <a:r>
              <a:rPr lang="pt-BR" sz="3200" dirty="0"/>
              <a:t>Proteção ocular (óculos protetores ou escudo facial</a:t>
            </a:r>
            <a:r>
              <a:rPr lang="en-US" sz="3200" dirty="0"/>
              <a:t>)</a:t>
            </a:r>
          </a:p>
        </p:txBody>
      </p:sp>
    </p:spTree>
    <p:extLst>
      <p:ext uri="{BB962C8B-B14F-4D97-AF65-F5344CB8AC3E}">
        <p14:creationId xmlns:p14="http://schemas.microsoft.com/office/powerpoint/2010/main" val="3370257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refrigerator&#10;&#10;Description automatically generated">
            <a:extLst>
              <a:ext uri="{FF2B5EF4-FFF2-40B4-BE49-F238E27FC236}">
                <a16:creationId xmlns:a16="http://schemas.microsoft.com/office/drawing/2014/main" id="{8CD70C2F-8DAA-4AF4-AEAD-7AB3BF5F380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p:cNvSpPr>
            <a:spLocks noGrp="1"/>
          </p:cNvSpPr>
          <p:nvPr>
            <p:ph type="title"/>
          </p:nvPr>
        </p:nvSpPr>
        <p:spPr>
          <a:xfrm>
            <a:off x="4387349" y="1200152"/>
            <a:ext cx="6897171" cy="4457696"/>
          </a:xfrm>
        </p:spPr>
        <p:txBody>
          <a:bodyPr vert="horz" lIns="91440" tIns="45720" rIns="91440" bIns="45720" rtlCol="0" anchor="ctr">
            <a:normAutofit/>
          </a:bodyPr>
          <a:lstStyle/>
          <a:p>
            <a:r>
              <a:rPr lang="en-US" sz="6600" dirty="0" err="1">
                <a:solidFill>
                  <a:srgbClr val="FFFFFF"/>
                </a:solidFill>
              </a:rPr>
              <a:t>Colocando</a:t>
            </a:r>
            <a:r>
              <a:rPr lang="en-US" sz="6600" dirty="0">
                <a:solidFill>
                  <a:srgbClr val="FFFFFF"/>
                </a:solidFill>
              </a:rPr>
              <a:t> o EPI
</a:t>
            </a:r>
          </a:p>
        </p:txBody>
      </p:sp>
      <p:cxnSp>
        <p:nvCxnSpPr>
          <p:cNvPr id="12" name="Straight Connector 11">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a:xfrm>
            <a:off x="10453254" y="6356350"/>
            <a:ext cx="900545" cy="365125"/>
          </a:xfrm>
        </p:spPr>
        <p:txBody>
          <a:bodyPr vert="horz" lIns="91440" tIns="45720" rIns="91440" bIns="45720" rtlCol="0" anchor="ctr">
            <a:normAutofit/>
          </a:bodyPr>
          <a:lstStyle/>
          <a:p>
            <a:pPr>
              <a:spcAft>
                <a:spcPts val="600"/>
              </a:spcAft>
              <a:defRPr/>
            </a:pPr>
            <a:fld id="{591C4B1C-3210-4271-9F49-13B30D21D439}" type="slidenum">
              <a:rPr lang="en-US">
                <a:solidFill>
                  <a:srgbClr val="FFFFFF"/>
                </a:solidFill>
                <a:latin typeface="Calibri" panose="020F0502020204030204"/>
              </a:rPr>
              <a:pPr>
                <a:spcAft>
                  <a:spcPts val="600"/>
                </a:spcAft>
                <a:defRPr/>
              </a:pPr>
              <a:t>27</a:t>
            </a:fld>
            <a:endParaRPr lang="en-US">
              <a:solidFill>
                <a:srgbClr val="FFFFFF"/>
              </a:solidFill>
              <a:latin typeface="Calibri" panose="020F0502020204030204"/>
            </a:endParaRPr>
          </a:p>
        </p:txBody>
      </p:sp>
    </p:spTree>
    <p:extLst>
      <p:ext uri="{BB962C8B-B14F-4D97-AF65-F5344CB8AC3E}">
        <p14:creationId xmlns:p14="http://schemas.microsoft.com/office/powerpoint/2010/main" val="1681924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b="1" dirty="0">
                <a:solidFill>
                  <a:schemeClr val="bg1"/>
                </a:solidFill>
                <a:latin typeface="+mn-lt"/>
                <a:cs typeface="Aharoni" panose="02010803020104030203" pitchFamily="2" charset="-79"/>
              </a:rPr>
              <a:t>Qual é a Ordem Correta para Colocar o EPI</a:t>
            </a:r>
            <a:r>
              <a:rPr lang="en-US" b="1" dirty="0">
                <a:solidFill>
                  <a:schemeClr val="bg1"/>
                </a:solidFill>
                <a:latin typeface="+mn-lt"/>
                <a:cs typeface="Aharoni" panose="02010803020104030203" pitchFamily="2" charset="-79"/>
              </a:rPr>
              <a:t>?</a:t>
            </a:r>
            <a:endParaRPr lang="en-GB" b="1" dirty="0">
              <a:solidFill>
                <a:schemeClr val="bg1"/>
              </a:solidFill>
              <a:latin typeface="+mn-lt"/>
              <a:cs typeface="Aharoni" panose="02010803020104030203" pitchFamily="2" charset="-79"/>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176688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696" y="3567116"/>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161" y="3984407"/>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173696" y="1766884"/>
            <a:ext cx="1709159" cy="1524000"/>
          </a:xfrm>
        </p:spPr>
      </p:pic>
      <p:sp>
        <p:nvSpPr>
          <p:cNvPr id="10" name="TextBox 9"/>
          <p:cNvSpPr txBox="1"/>
          <p:nvPr/>
        </p:nvSpPr>
        <p:spPr>
          <a:xfrm>
            <a:off x="1295400" y="2135955"/>
            <a:ext cx="3581400" cy="2862322"/>
          </a:xfrm>
          <a:prstGeom prst="rect">
            <a:avLst/>
          </a:prstGeom>
          <a:noFill/>
        </p:spPr>
        <p:txBody>
          <a:bodyPr wrap="square" rtlCol="0">
            <a:spAutoFit/>
          </a:bodyPr>
          <a:lstStyle/>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endParaRPr lang="en-US" sz="3600" dirty="0"/>
          </a:p>
        </p:txBody>
      </p:sp>
      <p:sp>
        <p:nvSpPr>
          <p:cNvPr id="11" name="Text Box 4"/>
          <p:cNvSpPr txBox="1">
            <a:spLocks noChangeArrowheads="1"/>
          </p:cNvSpPr>
          <p:nvPr/>
        </p:nvSpPr>
        <p:spPr bwMode="auto">
          <a:xfrm>
            <a:off x="2464191" y="5600248"/>
            <a:ext cx="7660110"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n-US" altLang="en-US" b="1" dirty="0"/>
              <a:t>*</a:t>
            </a:r>
            <a:r>
              <a:rPr lang="pt-BR" altLang="en-US" sz="2400" b="1" dirty="0"/>
              <a:t>A combinação de EPI afetará a sequência </a:t>
            </a:r>
            <a:r>
              <a:rPr lang="en-US" altLang="en-US" sz="2400" b="1" dirty="0"/>
              <a:t>– </a:t>
            </a:r>
            <a:r>
              <a:rPr lang="en-US" altLang="en-US" sz="2400" b="1" dirty="0" err="1"/>
              <a:t>seja</a:t>
            </a:r>
            <a:r>
              <a:rPr lang="en-US" altLang="en-US" sz="2400" b="1" dirty="0"/>
              <a:t> </a:t>
            </a:r>
            <a:r>
              <a:rPr lang="en-US" altLang="en-US" sz="2400" b="1" dirty="0" err="1"/>
              <a:t>prático</a:t>
            </a:r>
            <a:endParaRPr lang="en-US" altLang="en-US" sz="2400" b="1" dirty="0"/>
          </a:p>
        </p:txBody>
      </p:sp>
    </p:spTree>
    <p:extLst>
      <p:ext uri="{BB962C8B-B14F-4D97-AF65-F5344CB8AC3E}">
        <p14:creationId xmlns:p14="http://schemas.microsoft.com/office/powerpoint/2010/main" val="2499635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8304" y="186868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696" y="3567116"/>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2861" y="4037273"/>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223085" y="1874999"/>
            <a:ext cx="1709159" cy="1524000"/>
          </a:xfrm>
        </p:spPr>
      </p:pic>
      <p:sp>
        <p:nvSpPr>
          <p:cNvPr id="10" name="TextBox 9"/>
          <p:cNvSpPr txBox="1"/>
          <p:nvPr/>
        </p:nvSpPr>
        <p:spPr>
          <a:xfrm>
            <a:off x="1610288" y="2202183"/>
            <a:ext cx="4297348" cy="2554545"/>
          </a:xfrm>
          <a:prstGeom prst="rect">
            <a:avLst/>
          </a:prstGeom>
          <a:noFill/>
        </p:spPr>
        <p:txBody>
          <a:bodyPr wrap="square" rtlCol="0">
            <a:spAutoFit/>
          </a:bodyPr>
          <a:lstStyle/>
          <a:p>
            <a:pPr marL="342900" indent="-342900">
              <a:buFont typeface="+mj-lt"/>
              <a:buAutoNum type="arabicPeriod"/>
            </a:pPr>
            <a:r>
              <a:rPr lang="en-US" sz="3200" dirty="0"/>
              <a:t>Avental </a:t>
            </a:r>
            <a:r>
              <a:rPr lang="en-US" sz="3200" dirty="0" err="1"/>
              <a:t>Descartável</a:t>
            </a:r>
            <a:endParaRPr lang="en-US" sz="3200" dirty="0"/>
          </a:p>
          <a:p>
            <a:pPr marL="342900" indent="-342900">
              <a:buFont typeface="+mj-lt"/>
              <a:buAutoNum type="arabicPeriod"/>
            </a:pPr>
            <a:r>
              <a:rPr lang="en-US" sz="3200" dirty="0"/>
              <a:t>Máscara/</a:t>
            </a:r>
            <a:r>
              <a:rPr lang="en-US" sz="3200" dirty="0" err="1"/>
              <a:t>Respirador</a:t>
            </a:r>
            <a:endParaRPr lang="en-US" sz="3200" dirty="0"/>
          </a:p>
          <a:p>
            <a:pPr marL="342900" indent="-342900">
              <a:buFont typeface="+mj-lt"/>
              <a:buAutoNum type="arabicPeriod"/>
            </a:pPr>
            <a:r>
              <a:rPr lang="en-US" sz="3200" dirty="0"/>
              <a:t>óculos </a:t>
            </a:r>
            <a:r>
              <a:rPr lang="en-US" sz="3200" dirty="0" err="1"/>
              <a:t>protetores</a:t>
            </a:r>
            <a:r>
              <a:rPr lang="en-US" sz="3200" dirty="0"/>
              <a:t> /escudo facial</a:t>
            </a:r>
          </a:p>
          <a:p>
            <a:pPr marL="342900" indent="-342900">
              <a:buFont typeface="+mj-lt"/>
              <a:buAutoNum type="arabicPeriod"/>
            </a:pPr>
            <a:r>
              <a:rPr lang="en-US" sz="3200" dirty="0" err="1"/>
              <a:t>Luvas</a:t>
            </a:r>
            <a:endParaRPr lang="en-US" sz="3200" dirty="0"/>
          </a:p>
        </p:txBody>
      </p:sp>
      <p:sp>
        <p:nvSpPr>
          <p:cNvPr id="11" name="Text Box 4"/>
          <p:cNvSpPr txBox="1">
            <a:spLocks noChangeArrowheads="1"/>
          </p:cNvSpPr>
          <p:nvPr/>
        </p:nvSpPr>
        <p:spPr bwMode="auto">
          <a:xfrm>
            <a:off x="2441749" y="5600248"/>
            <a:ext cx="7704994"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n-US" altLang="en-US" sz="2400" b="1" dirty="0"/>
              <a:t>*</a:t>
            </a:r>
            <a:r>
              <a:rPr lang="pt-BR" altLang="en-US" sz="2400" b="1" dirty="0"/>
              <a:t>A combinação de EPI afetará a sequência – seja prático</a:t>
            </a:r>
            <a:endParaRPr lang="en-US" altLang="en-US" sz="2400" b="1" dirty="0"/>
          </a:p>
        </p:txBody>
      </p:sp>
      <p:sp>
        <p:nvSpPr>
          <p:cNvPr id="12" name="Title 1">
            <a:extLst>
              <a:ext uri="{FF2B5EF4-FFF2-40B4-BE49-F238E27FC236}">
                <a16:creationId xmlns:a16="http://schemas.microsoft.com/office/drawing/2014/main" id="{75EDBE8B-DC6A-4F26-854C-E189779E45AB}"/>
              </a:ext>
            </a:extLst>
          </p:cNvPr>
          <p:cNvSpPr txBox="1">
            <a:spLocks/>
          </p:cNvSpPr>
          <p:nvPr/>
        </p:nvSpPr>
        <p:spPr>
          <a:xfrm>
            <a:off x="818271" y="4106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b="1" dirty="0">
                <a:solidFill>
                  <a:schemeClr val="bg1"/>
                </a:solidFill>
                <a:latin typeface="+mn-lt"/>
                <a:cs typeface="Aharoni" panose="02010803020104030203" pitchFamily="2" charset="-79"/>
              </a:rPr>
              <a:t>Qual é a Ordem Correta para Colocar o EPI</a:t>
            </a:r>
            <a:r>
              <a:rPr lang="en-US" b="1" dirty="0">
                <a:solidFill>
                  <a:schemeClr val="bg1"/>
                </a:solidFill>
                <a:latin typeface="+mn-lt"/>
                <a:cs typeface="Aharoni" panose="02010803020104030203" pitchFamily="2" charset="-79"/>
              </a:rPr>
              <a:t>?</a:t>
            </a:r>
            <a:endParaRPr lang="en-GB" b="1" dirty="0">
              <a:solidFill>
                <a:schemeClr val="bg1"/>
              </a:solidFill>
              <a:latin typeface="+mn-lt"/>
              <a:cs typeface="Aharoni" panose="02010803020104030203" pitchFamily="2" charset="-79"/>
            </a:endParaRPr>
          </a:p>
        </p:txBody>
      </p:sp>
    </p:spTree>
    <p:extLst>
      <p:ext uri="{BB962C8B-B14F-4D97-AF65-F5344CB8AC3E}">
        <p14:creationId xmlns:p14="http://schemas.microsoft.com/office/powerpoint/2010/main" val="139533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A10D13-FF19-4C29-AF27-56E6A0F1F989}"/>
              </a:ext>
            </a:extLst>
          </p:cNvPr>
          <p:cNvSpPr>
            <a:spLocks noGrp="1"/>
          </p:cNvSpPr>
          <p:nvPr>
            <p:ph type="title"/>
          </p:nvPr>
        </p:nvSpPr>
        <p:spPr/>
        <p:txBody>
          <a:bodyPr/>
          <a:lstStyle/>
          <a:p>
            <a:r>
              <a:rPr lang="pt-BR" b="1" dirty="0">
                <a:solidFill>
                  <a:schemeClr val="bg1"/>
                </a:solidFill>
                <a:latin typeface="+mn-lt"/>
                <a:cs typeface="Aharoni" panose="02010803020104030203" pitchFamily="2" charset="-79"/>
              </a:rPr>
              <a:t>O que é um novo coronavírus</a:t>
            </a:r>
            <a:r>
              <a:rPr lang="en-US" b="1" dirty="0">
                <a:solidFill>
                  <a:schemeClr val="bg1"/>
                </a:solidFill>
                <a:latin typeface="+mn-lt"/>
                <a:cs typeface="Aharoni" panose="02010803020104030203" pitchFamily="2" charset="-79"/>
              </a:rPr>
              <a:t>?</a:t>
            </a:r>
          </a:p>
        </p:txBody>
      </p:sp>
      <p:sp>
        <p:nvSpPr>
          <p:cNvPr id="8" name="Content Placeholder 7">
            <a:extLst>
              <a:ext uri="{FF2B5EF4-FFF2-40B4-BE49-F238E27FC236}">
                <a16:creationId xmlns:a16="http://schemas.microsoft.com/office/drawing/2014/main" id="{F80E10BD-7967-40AD-9B56-CE2DCC0F5491}"/>
              </a:ext>
            </a:extLst>
          </p:cNvPr>
          <p:cNvSpPr>
            <a:spLocks noGrp="1"/>
          </p:cNvSpPr>
          <p:nvPr>
            <p:ph idx="1"/>
          </p:nvPr>
        </p:nvSpPr>
        <p:spPr>
          <a:xfrm>
            <a:off x="838200" y="1825624"/>
            <a:ext cx="10515600" cy="3333855"/>
          </a:xfrm>
        </p:spPr>
        <p:txBody>
          <a:bodyPr>
            <a:normAutofit lnSpcReduction="10000"/>
          </a:bodyPr>
          <a:lstStyle/>
          <a:p>
            <a:r>
              <a:rPr lang="pt-BR" dirty="0"/>
              <a:t>Coronavirus (CoV) é uma grande família de vírus, causa uma grande variedade de doenças desde a constipação comum a doenças mais graves
</a:t>
            </a:r>
            <a:r>
              <a:rPr lang="pt-BR" sz="2000" dirty="0"/>
              <a:t>Exemplos: Síndrome Respiratória Aguda Grave (SARS) e Síndrome Respiratória do Médio Oriente (MERS) </a:t>
            </a:r>
          </a:p>
          <a:p>
            <a:endParaRPr lang="pt-BR" dirty="0"/>
          </a:p>
          <a:p>
            <a:pPr marL="0" indent="0">
              <a:buNone/>
            </a:pPr>
            <a:r>
              <a:rPr lang="pt-BR" dirty="0"/>
              <a:t>
</a:t>
            </a:r>
            <a:endParaRPr lang="en-US" dirty="0"/>
          </a:p>
        </p:txBody>
      </p:sp>
      <p:pic>
        <p:nvPicPr>
          <p:cNvPr id="9" name="Picture 8">
            <a:extLst>
              <a:ext uri="{FF2B5EF4-FFF2-40B4-BE49-F238E27FC236}">
                <a16:creationId xmlns:a16="http://schemas.microsoft.com/office/drawing/2014/main" id="{34EA1DF2-FE98-43CA-A920-1D94CD76A798}"/>
              </a:ext>
            </a:extLst>
          </p:cNvPr>
          <p:cNvPicPr>
            <a:picLocks noChangeAspect="1"/>
          </p:cNvPicPr>
          <p:nvPr/>
        </p:nvPicPr>
        <p:blipFill rotWithShape="1">
          <a:blip r:embed="rId2"/>
          <a:srcRect l="22288" r="20944"/>
          <a:stretch/>
        </p:blipFill>
        <p:spPr>
          <a:xfrm>
            <a:off x="7134224" y="3428999"/>
            <a:ext cx="3000376" cy="2964043"/>
          </a:xfrm>
          <a:prstGeom prst="rect">
            <a:avLst/>
          </a:prstGeom>
        </p:spPr>
      </p:pic>
      <p:sp>
        <p:nvSpPr>
          <p:cNvPr id="11" name="TextBox 10">
            <a:extLst>
              <a:ext uri="{FF2B5EF4-FFF2-40B4-BE49-F238E27FC236}">
                <a16:creationId xmlns:a16="http://schemas.microsoft.com/office/drawing/2014/main" id="{DEE860BE-4544-4BA5-9DED-FFE362ED7BF3}"/>
              </a:ext>
            </a:extLst>
          </p:cNvPr>
          <p:cNvSpPr txBox="1"/>
          <p:nvPr/>
        </p:nvSpPr>
        <p:spPr>
          <a:xfrm>
            <a:off x="838200" y="3626753"/>
            <a:ext cx="5952376" cy="1633268"/>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pt-BR" sz="2800" dirty="0"/>
              <a:t>Um novo coronavírus é uma nova cepa que não foi previamente identificada em humanos</a:t>
            </a:r>
          </a:p>
          <a:p>
            <a:pPr marL="228600" indent="-228600">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730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solidFill>
                  <a:schemeClr val="bg1"/>
                </a:solidFill>
                <a:latin typeface="+mn-lt"/>
                <a:cs typeface="Aharoni" panose="02010803020104030203" pitchFamily="2" charset="-79"/>
              </a:rPr>
            </a:br>
            <a:r>
              <a:rPr lang="en-US" b="1" dirty="0">
                <a:solidFill>
                  <a:schemeClr val="bg1"/>
                </a:solidFill>
                <a:latin typeface="+mn-lt"/>
                <a:cs typeface="Aharoni" panose="02010803020104030203" pitchFamily="2" charset="-79"/>
              </a:rPr>
              <a:t>Como </a:t>
            </a:r>
            <a:r>
              <a:rPr lang="en-US" b="1" dirty="0" err="1">
                <a:solidFill>
                  <a:schemeClr val="bg1"/>
                </a:solidFill>
                <a:latin typeface="+mn-lt"/>
                <a:cs typeface="Aharoni" panose="02010803020104030203" pitchFamily="2" charset="-79"/>
              </a:rPr>
              <a:t>Vestir</a:t>
            </a:r>
            <a:r>
              <a:rPr lang="en-US" b="1" dirty="0">
                <a:solidFill>
                  <a:schemeClr val="bg1"/>
                </a:solidFill>
                <a:latin typeface="+mn-lt"/>
                <a:cs typeface="Aharoni" panose="02010803020104030203" pitchFamily="2" charset="-79"/>
              </a:rPr>
              <a:t> um Avental </a:t>
            </a:r>
            <a:r>
              <a:rPr lang="en-US" b="1" dirty="0" err="1">
                <a:solidFill>
                  <a:schemeClr val="bg1"/>
                </a:solidFill>
                <a:latin typeface="+mn-lt"/>
                <a:cs typeface="Aharoni" panose="02010803020104030203" pitchFamily="2" charset="-79"/>
              </a:rPr>
              <a:t>Descartável</a:t>
            </a:r>
            <a:r>
              <a:rPr lang="en-US" b="1" dirty="0">
                <a:solidFill>
                  <a:schemeClr val="bg1"/>
                </a:solidFill>
                <a:latin typeface="+mn-lt"/>
                <a:cs typeface="Aharoni" panose="02010803020104030203" pitchFamily="2" charset="-79"/>
              </a:rPr>
              <a:t>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989427" y="1673734"/>
            <a:ext cx="5773220" cy="4525963"/>
          </a:xfrm>
        </p:spPr>
        <p:txBody>
          <a:bodyPr>
            <a:normAutofit/>
          </a:bodyPr>
          <a:lstStyle/>
          <a:p>
            <a:pPr>
              <a:spcBef>
                <a:spcPts val="0"/>
              </a:spcBef>
            </a:pPr>
            <a:r>
              <a:rPr lang="pt-BR" dirty="0"/>
              <a:t>Selecione o tipo e o tamanho apropriados</a:t>
            </a:r>
          </a:p>
          <a:p>
            <a:pPr>
              <a:spcBef>
                <a:spcPts val="0"/>
              </a:spcBef>
            </a:pPr>
            <a:endParaRPr lang="en-US" dirty="0"/>
          </a:p>
          <a:p>
            <a:pPr>
              <a:spcBef>
                <a:spcPts val="0"/>
              </a:spcBef>
            </a:pPr>
            <a:r>
              <a:rPr lang="pt-BR" dirty="0"/>
              <a:t>A abertura é na parte de trás</a:t>
            </a:r>
          </a:p>
          <a:p>
            <a:pPr>
              <a:spcBef>
                <a:spcPts val="0"/>
              </a:spcBef>
            </a:pPr>
            <a:endParaRPr lang="en-US" dirty="0"/>
          </a:p>
          <a:p>
            <a:pPr>
              <a:spcBef>
                <a:spcPts val="0"/>
              </a:spcBef>
            </a:pPr>
            <a:r>
              <a:rPr lang="pt-BR" dirty="0"/>
              <a:t>Amarre no pescoço e na cintura</a:t>
            </a:r>
          </a:p>
          <a:p>
            <a:pPr>
              <a:spcBef>
                <a:spcPts val="0"/>
              </a:spcBef>
            </a:pPr>
            <a:endParaRPr lang="en-US" dirty="0"/>
          </a:p>
          <a:p>
            <a:pPr>
              <a:spcBef>
                <a:spcPts val="0"/>
              </a:spcBef>
            </a:pPr>
            <a:r>
              <a:rPr lang="en-US" dirty="0"/>
              <a:t>Se o </a:t>
            </a:r>
            <a:r>
              <a:rPr lang="en-US" dirty="0" err="1"/>
              <a:t>avental</a:t>
            </a:r>
            <a:r>
              <a:rPr lang="en-US" dirty="0"/>
              <a:t> for </a:t>
            </a:r>
            <a:r>
              <a:rPr lang="en-US" dirty="0" err="1"/>
              <a:t>muito</a:t>
            </a:r>
            <a:r>
              <a:rPr lang="en-US" dirty="0"/>
              <a:t> </a:t>
            </a:r>
            <a:r>
              <a:rPr lang="en-US" dirty="0" err="1"/>
              <a:t>pequeno</a:t>
            </a:r>
            <a:r>
              <a:rPr lang="en-US" dirty="0"/>
              <a:t>, use </a:t>
            </a:r>
            <a:r>
              <a:rPr lang="en-US" dirty="0" err="1"/>
              <a:t>dois</a:t>
            </a:r>
            <a:r>
              <a:rPr lang="en-US" dirty="0"/>
              <a:t> </a:t>
            </a:r>
          </a:p>
          <a:p>
            <a:pPr lvl="1">
              <a:spcBef>
                <a:spcPts val="0"/>
              </a:spcBef>
            </a:pPr>
            <a:r>
              <a:rPr lang="en-US" dirty="0"/>
              <a:t>Avental #1 </a:t>
            </a:r>
            <a:r>
              <a:rPr lang="en-US" dirty="0" err="1"/>
              <a:t>amarra</a:t>
            </a:r>
            <a:r>
              <a:rPr lang="en-US" dirty="0"/>
              <a:t> </a:t>
            </a:r>
            <a:r>
              <a:rPr lang="en-US" dirty="0" err="1"/>
              <a:t>na</a:t>
            </a:r>
            <a:r>
              <a:rPr lang="en-US" dirty="0"/>
              <a:t> </a:t>
            </a:r>
            <a:r>
              <a:rPr lang="en-US" dirty="0" err="1"/>
              <a:t>frente</a:t>
            </a:r>
            <a:endParaRPr lang="en-US" dirty="0"/>
          </a:p>
          <a:p>
            <a:pPr lvl="1">
              <a:spcBef>
                <a:spcPts val="0"/>
              </a:spcBef>
            </a:pPr>
            <a:r>
              <a:rPr lang="en-US" dirty="0"/>
              <a:t>Avental #2 </a:t>
            </a:r>
            <a:r>
              <a:rPr lang="en-US" dirty="0" err="1"/>
              <a:t>amarra</a:t>
            </a:r>
            <a:r>
              <a:rPr lang="en-US" dirty="0"/>
              <a:t> </a:t>
            </a:r>
            <a:r>
              <a:rPr lang="en-US" dirty="0" err="1"/>
              <a:t>na</a:t>
            </a:r>
            <a:r>
              <a:rPr lang="en-US" dirty="0"/>
              <a:t> </a:t>
            </a:r>
            <a:r>
              <a:rPr lang="en-US" dirty="0" err="1"/>
              <a:t>parte</a:t>
            </a:r>
            <a:r>
              <a:rPr lang="en-US" dirty="0"/>
              <a:t> de </a:t>
            </a:r>
            <a:r>
              <a:rPr lang="en-US" dirty="0" err="1"/>
              <a:t>trás</a:t>
            </a:r>
            <a:r>
              <a:rPr lang="en-US" dirty="0"/>
              <a:t> </a:t>
            </a:r>
          </a:p>
          <a:p>
            <a:pPr>
              <a:spcBef>
                <a:spcPts val="0"/>
              </a:spcBef>
            </a:pPr>
            <a:endParaRPr lang="en-GB" dirty="0"/>
          </a:p>
        </p:txBody>
      </p:sp>
      <p:pic>
        <p:nvPicPr>
          <p:cNvPr id="6" name="Picture 5" descr="1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167" y="1690688"/>
            <a:ext cx="2287337" cy="285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1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024" y="3634880"/>
            <a:ext cx="2120119" cy="256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563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pt-BR" b="1" dirty="0">
                <a:solidFill>
                  <a:schemeClr val="bg1"/>
                </a:solidFill>
                <a:latin typeface="+mn-lt"/>
                <a:cs typeface="Aharoni" panose="02010803020104030203" pitchFamily="2" charset="-79"/>
              </a:rPr>
            </a:br>
            <a:r>
              <a:rPr lang="pt-BR" b="1" dirty="0">
                <a:solidFill>
                  <a:schemeClr val="bg1"/>
                </a:solidFill>
                <a:latin typeface="+mn-lt"/>
                <a:cs typeface="Aharoni" panose="02010803020104030203" pitchFamily="2" charset="-79"/>
              </a:rPr>
              <a:t>Como Colocar uma Máscara Cirúrgica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lstStyle/>
          <a:p>
            <a:pPr>
              <a:spcBef>
                <a:spcPts val="0"/>
              </a:spcBef>
            </a:pPr>
            <a:r>
              <a:rPr lang="pt-BR" dirty="0"/>
              <a:t>Coloque sobre o nariz, a boca e o queixo</a:t>
            </a:r>
          </a:p>
          <a:p>
            <a:pPr>
              <a:spcBef>
                <a:spcPts val="0"/>
              </a:spcBef>
            </a:pPr>
            <a:endParaRPr lang="en-US" dirty="0"/>
          </a:p>
          <a:p>
            <a:pPr>
              <a:spcBef>
                <a:spcPts val="0"/>
              </a:spcBef>
            </a:pPr>
            <a:r>
              <a:rPr lang="pt-BR" dirty="0"/>
              <a:t>Ajuste a peça flexível do nariz sobre a ponte do</a:t>
            </a:r>
          </a:p>
          <a:p>
            <a:pPr marL="0" indent="0">
              <a:spcBef>
                <a:spcPts val="0"/>
              </a:spcBef>
              <a:buNone/>
            </a:pPr>
            <a:r>
              <a:rPr lang="pt-BR" dirty="0"/>
              <a:t>  nariz
</a:t>
            </a:r>
            <a:endParaRPr lang="en-US" dirty="0"/>
          </a:p>
          <a:p>
            <a:pPr>
              <a:spcBef>
                <a:spcPts val="0"/>
              </a:spcBef>
            </a:pPr>
            <a:r>
              <a:rPr lang="pt-BR" dirty="0"/>
              <a:t>Fixe na cabeça com laços ou elásticos</a:t>
            </a:r>
          </a:p>
          <a:p>
            <a:pPr>
              <a:spcBef>
                <a:spcPts val="0"/>
              </a:spcBef>
            </a:pPr>
            <a:endParaRPr lang="en-US" dirty="0"/>
          </a:p>
          <a:p>
            <a:pPr>
              <a:spcBef>
                <a:spcPts val="0"/>
              </a:spcBef>
            </a:pPr>
            <a:r>
              <a:rPr lang="en-US" dirty="0" err="1"/>
              <a:t>Ajuste</a:t>
            </a:r>
            <a:r>
              <a:rPr lang="en-US" dirty="0"/>
              <a:t> para </a:t>
            </a:r>
            <a:r>
              <a:rPr lang="en-US" dirty="0" err="1"/>
              <a:t>encaixar</a:t>
            </a:r>
            <a:endParaRPr lang="en-GB" dirty="0"/>
          </a:p>
        </p:txBody>
      </p:sp>
      <p:pic>
        <p:nvPicPr>
          <p:cNvPr id="6" name="Picture 6" descr="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1969532"/>
            <a:ext cx="2548788" cy="291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676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0914"/>
            <a:ext cx="10515600" cy="1325563"/>
          </a:xfrm>
        </p:spPr>
        <p:txBody>
          <a:bodyPr>
            <a:normAutofit fontScale="90000"/>
          </a:bodyPr>
          <a:lstStyle/>
          <a:p>
            <a:br>
              <a:rPr lang="pt-BR" b="1" dirty="0">
                <a:solidFill>
                  <a:schemeClr val="bg1"/>
                </a:solidFill>
                <a:latin typeface="+mn-lt"/>
                <a:cs typeface="Aharoni" panose="02010803020104030203" pitchFamily="2" charset="-79"/>
              </a:rPr>
            </a:br>
            <a:r>
              <a:rPr lang="pt-BR" b="1" dirty="0">
                <a:solidFill>
                  <a:schemeClr val="bg1"/>
                </a:solidFill>
                <a:latin typeface="+mn-lt"/>
                <a:cs typeface="Aharoni" panose="02010803020104030203" pitchFamily="2" charset="-79"/>
              </a:rPr>
              <a:t>Como Colocar Proteção Facial e Ocular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09600" y="1600201"/>
            <a:ext cx="6553200" cy="4525963"/>
          </a:xfrm>
        </p:spPr>
        <p:txBody>
          <a:bodyPr>
            <a:normAutofit/>
          </a:bodyPr>
          <a:lstStyle/>
          <a:p>
            <a:pPr>
              <a:spcBef>
                <a:spcPts val="0"/>
              </a:spcBef>
            </a:pPr>
            <a:r>
              <a:rPr lang="pt-BR" dirty="0"/>
              <a:t>Posicione os óculos sobre os olhos e prenda-os à cabeça utilizando o auricular ou a fita da cabeça</a:t>
            </a:r>
          </a:p>
          <a:p>
            <a:pPr>
              <a:spcBef>
                <a:spcPts val="0"/>
              </a:spcBef>
            </a:pPr>
            <a:endParaRPr lang="en-US" dirty="0"/>
          </a:p>
          <a:p>
            <a:pPr>
              <a:spcBef>
                <a:spcPts val="0"/>
              </a:spcBef>
            </a:pPr>
            <a:r>
              <a:rPr lang="pt-BR" dirty="0"/>
              <a:t>Posicione o escudo facial sobre o rosto e prenda na testa com a fita da cabeça</a:t>
            </a:r>
          </a:p>
          <a:p>
            <a:pPr>
              <a:spcBef>
                <a:spcPts val="0"/>
              </a:spcBef>
            </a:pPr>
            <a:endParaRPr lang="en-US" dirty="0"/>
          </a:p>
          <a:p>
            <a:pPr>
              <a:spcBef>
                <a:spcPts val="0"/>
              </a:spcBef>
            </a:pPr>
            <a:r>
              <a:rPr lang="en-US" dirty="0" err="1"/>
              <a:t>Ajuste</a:t>
            </a:r>
            <a:r>
              <a:rPr lang="en-US" dirty="0"/>
              <a:t> para caber </a:t>
            </a:r>
            <a:r>
              <a:rPr lang="en-US" dirty="0" err="1"/>
              <a:t>confortavelmente</a:t>
            </a:r>
            <a:endParaRPr lang="en-GB" dirty="0"/>
          </a:p>
        </p:txBody>
      </p:sp>
      <p:pic>
        <p:nvPicPr>
          <p:cNvPr id="6" name="Picture 5" descr="3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954753" y="1615588"/>
            <a:ext cx="2607093" cy="265422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descr="4B_up 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723841" y="4194710"/>
            <a:ext cx="2358189" cy="25133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665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solidFill>
                  <a:schemeClr val="bg1"/>
                </a:solidFill>
                <a:latin typeface="+mn-lt"/>
                <a:cs typeface="Aharoni" panose="02010803020104030203" pitchFamily="2" charset="-79"/>
              </a:rPr>
            </a:br>
            <a:r>
              <a:rPr lang="en-US" b="1" dirty="0">
                <a:solidFill>
                  <a:schemeClr val="bg1"/>
                </a:solidFill>
                <a:latin typeface="+mn-lt"/>
                <a:cs typeface="Aharoni" panose="02010803020104030203" pitchFamily="2" charset="-79"/>
              </a:rPr>
              <a:t>Como </a:t>
            </a:r>
            <a:r>
              <a:rPr lang="en-US" b="1" dirty="0" err="1">
                <a:solidFill>
                  <a:schemeClr val="bg1"/>
                </a:solidFill>
                <a:latin typeface="+mn-lt"/>
                <a:cs typeface="Aharoni" panose="02010803020104030203" pitchFamily="2" charset="-79"/>
              </a:rPr>
              <a:t>Colocar</a:t>
            </a:r>
            <a:r>
              <a:rPr lang="en-US" b="1" dirty="0">
                <a:solidFill>
                  <a:schemeClr val="bg1"/>
                </a:solidFill>
                <a:latin typeface="+mn-lt"/>
                <a:cs typeface="Aharoni" panose="02010803020104030203" pitchFamily="2" charset="-79"/>
              </a:rPr>
              <a:t> </a:t>
            </a:r>
            <a:r>
              <a:rPr lang="en-US" b="1" dirty="0" err="1">
                <a:solidFill>
                  <a:schemeClr val="bg1"/>
                </a:solidFill>
                <a:latin typeface="+mn-lt"/>
                <a:cs typeface="Aharoni" panose="02010803020104030203" pitchFamily="2" charset="-79"/>
              </a:rPr>
              <a:t>Luvas</a:t>
            </a:r>
            <a:r>
              <a:rPr lang="en-US" b="1" dirty="0">
                <a:solidFill>
                  <a:schemeClr val="bg1"/>
                </a:solidFill>
                <a:latin typeface="+mn-lt"/>
                <a:cs typeface="Aharoni" panose="02010803020104030203" pitchFamily="2" charset="-79"/>
              </a:rPr>
              <a:t>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lstStyle/>
          <a:p>
            <a:pPr>
              <a:spcBef>
                <a:spcPts val="0"/>
              </a:spcBef>
            </a:pPr>
            <a:r>
              <a:rPr lang="pt-BR" dirty="0"/>
              <a:t>Coloque as luvas por último</a:t>
            </a:r>
          </a:p>
          <a:p>
            <a:pPr>
              <a:spcBef>
                <a:spcPts val="0"/>
              </a:spcBef>
            </a:pPr>
            <a:endParaRPr lang="en-US" dirty="0"/>
          </a:p>
          <a:p>
            <a:pPr>
              <a:spcBef>
                <a:spcPts val="0"/>
              </a:spcBef>
            </a:pPr>
            <a:r>
              <a:rPr lang="pt-BR" dirty="0"/>
              <a:t>Selecione o tipo e o tamanho corretos</a:t>
            </a:r>
          </a:p>
          <a:p>
            <a:pPr>
              <a:spcBef>
                <a:spcPts val="0"/>
              </a:spcBef>
            </a:pPr>
            <a:endParaRPr lang="en-US" dirty="0"/>
          </a:p>
          <a:p>
            <a:pPr>
              <a:spcBef>
                <a:spcPts val="0"/>
              </a:spcBef>
            </a:pPr>
            <a:r>
              <a:rPr lang="pt-BR" dirty="0"/>
              <a:t>Insira as mãos nas luvas</a:t>
            </a:r>
          </a:p>
          <a:p>
            <a:pPr>
              <a:spcBef>
                <a:spcPts val="0"/>
              </a:spcBef>
            </a:pPr>
            <a:endParaRPr lang="en-US" dirty="0"/>
          </a:p>
          <a:p>
            <a:pPr>
              <a:spcBef>
                <a:spcPts val="0"/>
              </a:spcBef>
            </a:pPr>
            <a:r>
              <a:rPr lang="pt-BR" dirty="0"/>
              <a:t>Estender as luvas sobre punhos do</a:t>
            </a:r>
          </a:p>
          <a:p>
            <a:pPr marL="0" indent="0">
              <a:spcBef>
                <a:spcPts val="0"/>
              </a:spcBef>
              <a:buNone/>
            </a:pPr>
            <a:r>
              <a:rPr lang="pt-BR" dirty="0"/>
              <a:t>   avental de isolamento</a:t>
            </a:r>
            <a:endParaRPr lang="en-US" dirty="0"/>
          </a:p>
          <a:p>
            <a:pPr>
              <a:spcBef>
                <a:spcPts val="0"/>
              </a:spcBef>
            </a:pPr>
            <a:endParaRPr lang="en-US" dirty="0"/>
          </a:p>
          <a:p>
            <a:pPr>
              <a:spcBef>
                <a:spcPts val="0"/>
              </a:spcBef>
            </a:pPr>
            <a:endParaRPr lang="en-US" dirty="0"/>
          </a:p>
          <a:p>
            <a:endParaRPr lang="en-GB" dirty="0"/>
          </a:p>
        </p:txBody>
      </p:sp>
      <p:pic>
        <p:nvPicPr>
          <p:cNvPr id="6" name="Picture 5" descr="5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508630" y="1870075"/>
            <a:ext cx="3962400" cy="29513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589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28" t="371" r="-1573" b="5943"/>
          <a:stretch/>
        </p:blipFill>
        <p:spPr>
          <a:xfrm>
            <a:off x="0" y="0"/>
            <a:ext cx="12421772" cy="7100634"/>
          </a:xfrm>
          <a:prstGeom prst="rect">
            <a:avLst/>
          </a:prstGeom>
        </p:spPr>
      </p:pic>
      <p:sp>
        <p:nvSpPr>
          <p:cNvPr id="2" name="Title 1"/>
          <p:cNvSpPr>
            <a:spLocks noGrp="1"/>
          </p:cNvSpPr>
          <p:nvPr>
            <p:ph type="title"/>
          </p:nvPr>
        </p:nvSpPr>
        <p:spPr>
          <a:xfrm>
            <a:off x="404553" y="3091928"/>
            <a:ext cx="9078562" cy="2387600"/>
          </a:xfrm>
        </p:spPr>
        <p:txBody>
          <a:bodyPr vert="horz" lIns="91440" tIns="45720" rIns="91440" bIns="45720" rtlCol="0" anchor="b">
            <a:normAutofit fontScale="90000"/>
          </a:bodyPr>
          <a:lstStyle/>
          <a:p>
            <a:br>
              <a:rPr lang="en-US" sz="6600" dirty="0"/>
            </a:br>
            <a:r>
              <a:rPr lang="en-US" sz="6600" dirty="0" err="1"/>
              <a:t>Remoção</a:t>
            </a:r>
            <a:r>
              <a:rPr lang="en-US" sz="6600" dirty="0"/>
              <a:t> de EPI
</a:t>
            </a:r>
          </a:p>
        </p:txBody>
      </p:sp>
      <p:sp>
        <p:nvSpPr>
          <p:cNvPr id="5" name="Slide Number Placeholder 4"/>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591C4B1C-3210-4271-9F49-13B30D21D439}" type="slidenum">
              <a:rPr lang="en-US" smtClean="0">
                <a:solidFill>
                  <a:schemeClr val="tx1"/>
                </a:solidFill>
                <a:latin typeface="Calibri" panose="020F0502020204030204"/>
              </a:rPr>
              <a:pPr>
                <a:spcAft>
                  <a:spcPts val="600"/>
                </a:spcAft>
                <a:defRPr/>
              </a:pPr>
              <a:t>34</a:t>
            </a:fld>
            <a:endParaRPr lang="en-US">
              <a:solidFill>
                <a:schemeClr val="tx1"/>
              </a:solidFill>
              <a:latin typeface="Calibri" panose="020F0502020204030204"/>
            </a:endParaRPr>
          </a:p>
        </p:txBody>
      </p:sp>
    </p:spTree>
    <p:extLst>
      <p:ext uri="{BB962C8B-B14F-4D97-AF65-F5344CB8AC3E}">
        <p14:creationId xmlns:p14="http://schemas.microsoft.com/office/powerpoint/2010/main" val="3700669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b="1" dirty="0">
                <a:solidFill>
                  <a:schemeClr val="bg1"/>
                </a:solidFill>
                <a:latin typeface="+mn-lt"/>
                <a:cs typeface="Aharoni" panose="02010803020104030203" pitchFamily="2" charset="-79"/>
              </a:rPr>
              <a:t>Qual é a Ordem Correta para Remover o EPI</a:t>
            </a:r>
            <a:r>
              <a:rPr lang="en-US" b="1" dirty="0">
                <a:solidFill>
                  <a:schemeClr val="bg1"/>
                </a:solidFill>
                <a:latin typeface="+mn-lt"/>
                <a:cs typeface="Aharoni" panose="02010803020104030203" pitchFamily="2" charset="-79"/>
              </a:rPr>
              <a:t>?</a:t>
            </a:r>
            <a:endParaRPr lang="en-GB" b="1" dirty="0">
              <a:solidFill>
                <a:schemeClr val="bg1"/>
              </a:solidFill>
              <a:latin typeface="+mn-lt"/>
              <a:cs typeface="Aharoni" panose="02010803020104030203" pitchFamily="2" charset="-79"/>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54598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223" y="3457054"/>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3781645"/>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294247" y="1660750"/>
            <a:ext cx="1709159" cy="1524000"/>
          </a:xfrm>
        </p:spPr>
      </p:pic>
      <p:sp>
        <p:nvSpPr>
          <p:cNvPr id="10" name="TextBox 9"/>
          <p:cNvSpPr txBox="1"/>
          <p:nvPr/>
        </p:nvSpPr>
        <p:spPr>
          <a:xfrm>
            <a:off x="609600" y="2144146"/>
            <a:ext cx="3581400" cy="2862322"/>
          </a:xfrm>
          <a:prstGeom prst="rect">
            <a:avLst/>
          </a:prstGeom>
          <a:noFill/>
        </p:spPr>
        <p:txBody>
          <a:bodyPr wrap="square" rtlCol="0">
            <a:spAutoFit/>
          </a:bodyPr>
          <a:lstStyle/>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endParaRPr lang="en-US" sz="3600" dirty="0"/>
          </a:p>
        </p:txBody>
      </p:sp>
      <p:sp>
        <p:nvSpPr>
          <p:cNvPr id="11" name="Text Box 4"/>
          <p:cNvSpPr txBox="1">
            <a:spLocks noChangeArrowheads="1"/>
          </p:cNvSpPr>
          <p:nvPr/>
        </p:nvSpPr>
        <p:spPr bwMode="auto">
          <a:xfrm>
            <a:off x="2492243" y="5600248"/>
            <a:ext cx="7604006"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n-US" altLang="en-US" sz="2400" b="1" dirty="0"/>
              <a:t>*</a:t>
            </a:r>
            <a:r>
              <a:rPr lang="pt-BR" altLang="en-US" sz="2400" b="1" dirty="0"/>
              <a:t>A combinação de EPI afetará a sequência – seja prático</a:t>
            </a:r>
            <a:endParaRPr lang="en-US" altLang="en-US" sz="2400" b="1" dirty="0"/>
          </a:p>
        </p:txBody>
      </p:sp>
    </p:spTree>
    <p:extLst>
      <p:ext uri="{BB962C8B-B14F-4D97-AF65-F5344CB8AC3E}">
        <p14:creationId xmlns:p14="http://schemas.microsoft.com/office/powerpoint/2010/main" val="1997854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b="1" dirty="0">
                <a:solidFill>
                  <a:schemeClr val="bg1"/>
                </a:solidFill>
                <a:latin typeface="+mn-lt"/>
                <a:cs typeface="Aharoni" panose="02010803020104030203" pitchFamily="2" charset="-79"/>
              </a:rPr>
              <a:t>Qual é a Ordem Correta para Remover o EPI</a:t>
            </a:r>
            <a:r>
              <a:rPr lang="en-US" b="1" dirty="0">
                <a:solidFill>
                  <a:schemeClr val="bg1"/>
                </a:solidFill>
                <a:latin typeface="+mn-lt"/>
                <a:cs typeface="Aharoni" panose="02010803020104030203" pitchFamily="2" charset="-79"/>
              </a:rPr>
              <a:t>?</a:t>
            </a:r>
            <a:endParaRPr lang="en-GB" b="1" dirty="0">
              <a:solidFill>
                <a:schemeClr val="bg1"/>
              </a:solidFill>
              <a:latin typeface="+mn-lt"/>
              <a:cs typeface="Aharoni" panose="02010803020104030203" pitchFamily="2" charset="-79"/>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143" y="1690688"/>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696" y="3567116"/>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161" y="3984206"/>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294247" y="1660750"/>
            <a:ext cx="1709159" cy="1524000"/>
          </a:xfrm>
        </p:spPr>
      </p:pic>
      <p:sp>
        <p:nvSpPr>
          <p:cNvPr id="10" name="TextBox 9"/>
          <p:cNvSpPr txBox="1"/>
          <p:nvPr/>
        </p:nvSpPr>
        <p:spPr>
          <a:xfrm>
            <a:off x="1238249" y="2153698"/>
            <a:ext cx="4464639" cy="2554545"/>
          </a:xfrm>
          <a:prstGeom prst="rect">
            <a:avLst/>
          </a:prstGeom>
          <a:noFill/>
        </p:spPr>
        <p:txBody>
          <a:bodyPr wrap="square" rtlCol="0">
            <a:spAutoFit/>
          </a:bodyPr>
          <a:lstStyle/>
          <a:p>
            <a:pPr marL="342900" indent="-342900">
              <a:buFont typeface="+mj-lt"/>
              <a:buAutoNum type="arabicPeriod"/>
            </a:pPr>
            <a:r>
              <a:rPr lang="en-US" sz="3200" dirty="0" err="1"/>
              <a:t>Luvas</a:t>
            </a:r>
            <a:endParaRPr lang="en-US" sz="3200" dirty="0"/>
          </a:p>
          <a:p>
            <a:pPr marL="342900" indent="-342900">
              <a:buFont typeface="+mj-lt"/>
              <a:buAutoNum type="arabicPeriod"/>
            </a:pPr>
            <a:r>
              <a:rPr lang="en-US" sz="3200" dirty="0"/>
              <a:t>óculos </a:t>
            </a:r>
            <a:r>
              <a:rPr lang="en-US" sz="3200" dirty="0" err="1"/>
              <a:t>protetores</a:t>
            </a:r>
            <a:r>
              <a:rPr lang="en-US" sz="3200" dirty="0"/>
              <a:t> /Escudo facial</a:t>
            </a:r>
          </a:p>
          <a:p>
            <a:pPr marL="342900" indent="-342900">
              <a:buFont typeface="+mj-lt"/>
              <a:buAutoNum type="arabicPeriod"/>
            </a:pPr>
            <a:r>
              <a:rPr lang="en-US" sz="3200" dirty="0"/>
              <a:t>Avental </a:t>
            </a:r>
            <a:r>
              <a:rPr lang="en-US" sz="3200" dirty="0" err="1"/>
              <a:t>Descartável</a:t>
            </a:r>
            <a:endParaRPr lang="en-US" sz="3200" dirty="0"/>
          </a:p>
          <a:p>
            <a:pPr marL="342900" indent="-342900">
              <a:buFont typeface="+mj-lt"/>
              <a:buAutoNum type="arabicPeriod"/>
            </a:pPr>
            <a:r>
              <a:rPr lang="en-US" sz="3200" dirty="0"/>
              <a:t>Máscara/</a:t>
            </a:r>
            <a:r>
              <a:rPr lang="en-US" sz="3200" dirty="0" err="1"/>
              <a:t>Respirador</a:t>
            </a:r>
            <a:endParaRPr lang="en-US" sz="3200" dirty="0"/>
          </a:p>
        </p:txBody>
      </p:sp>
      <p:sp>
        <p:nvSpPr>
          <p:cNvPr id="11" name="Text Box 4"/>
          <p:cNvSpPr txBox="1">
            <a:spLocks noChangeArrowheads="1"/>
          </p:cNvSpPr>
          <p:nvPr/>
        </p:nvSpPr>
        <p:spPr bwMode="auto">
          <a:xfrm>
            <a:off x="2514685" y="5600248"/>
            <a:ext cx="7559122" cy="37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n-US" altLang="en-US" b="1" dirty="0"/>
              <a:t>*</a:t>
            </a:r>
            <a:r>
              <a:rPr lang="pt-BR" altLang="en-US" sz="2400" b="1" dirty="0"/>
              <a:t>A combinação de EPI afetará a sequência – seja prático</a:t>
            </a:r>
            <a:endParaRPr lang="en-US" altLang="en-US" sz="2400" b="1" dirty="0"/>
          </a:p>
        </p:txBody>
      </p:sp>
    </p:spTree>
    <p:extLst>
      <p:ext uri="{BB962C8B-B14F-4D97-AF65-F5344CB8AC3E}">
        <p14:creationId xmlns:p14="http://schemas.microsoft.com/office/powerpoint/2010/main" val="3800747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fontScale="90000"/>
          </a:bodyPr>
          <a:lstStyle/>
          <a:p>
            <a:br>
              <a:rPr lang="en-GB" b="1" dirty="0">
                <a:solidFill>
                  <a:schemeClr val="bg1"/>
                </a:solidFill>
                <a:latin typeface="+mn-lt"/>
                <a:cs typeface="Aharoni" panose="02010803020104030203" pitchFamily="2" charset="-79"/>
              </a:rPr>
            </a:br>
            <a:r>
              <a:rPr lang="en-GB" b="1" dirty="0">
                <a:solidFill>
                  <a:schemeClr val="bg1"/>
                </a:solidFill>
                <a:latin typeface="+mn-lt"/>
                <a:cs typeface="Aharoni" panose="02010803020104030203" pitchFamily="2" charset="-79"/>
              </a:rPr>
              <a:t>Como Remover as </a:t>
            </a:r>
            <a:r>
              <a:rPr lang="en-GB" b="1" dirty="0" err="1">
                <a:solidFill>
                  <a:schemeClr val="bg1"/>
                </a:solidFill>
                <a:latin typeface="+mn-lt"/>
                <a:cs typeface="Aharoni" panose="02010803020104030203" pitchFamily="2" charset="-79"/>
              </a:rPr>
              <a:t>Luvas</a:t>
            </a:r>
            <a:r>
              <a:rPr lang="en-GB" b="1" dirty="0">
                <a:solidFill>
                  <a:schemeClr val="bg1"/>
                </a:solidFill>
                <a:latin typeface="+mn-lt"/>
                <a:cs typeface="Aharoni" panose="02010803020104030203" pitchFamily="2" charset="-79"/>
              </a:rPr>
              <a:t> 
</a:t>
            </a:r>
            <a:endParaRPr lang="en-GB" b="1" dirty="0"/>
          </a:p>
        </p:txBody>
      </p:sp>
      <p:sp>
        <p:nvSpPr>
          <p:cNvPr id="3" name="Content Placeholder 2"/>
          <p:cNvSpPr>
            <a:spLocks noGrp="1"/>
          </p:cNvSpPr>
          <p:nvPr>
            <p:ph idx="1"/>
          </p:nvPr>
        </p:nvSpPr>
        <p:spPr>
          <a:xfrm>
            <a:off x="6725529" y="1760537"/>
            <a:ext cx="4800600" cy="4525963"/>
          </a:xfrm>
        </p:spPr>
        <p:txBody>
          <a:bodyPr/>
          <a:lstStyle/>
          <a:p>
            <a:pPr>
              <a:spcBef>
                <a:spcPts val="0"/>
              </a:spcBef>
            </a:pPr>
            <a:r>
              <a:rPr lang="pt-BR" dirty="0"/>
              <a:t>Agarrar borda externa perto do pulso</a:t>
            </a:r>
          </a:p>
          <a:p>
            <a:pPr>
              <a:spcBef>
                <a:spcPts val="0"/>
              </a:spcBef>
            </a:pPr>
            <a:endParaRPr lang="en-US" dirty="0"/>
          </a:p>
          <a:p>
            <a:pPr>
              <a:spcBef>
                <a:spcPts val="0"/>
              </a:spcBef>
            </a:pPr>
            <a:r>
              <a:rPr lang="pt-BR" dirty="0"/>
              <a:t>Tire da mão, virando a luva do avesso</a:t>
            </a:r>
          </a:p>
          <a:p>
            <a:pPr>
              <a:spcBef>
                <a:spcPts val="0"/>
              </a:spcBef>
            </a:pPr>
            <a:endParaRPr lang="en-US" dirty="0"/>
          </a:p>
          <a:p>
            <a:pPr>
              <a:spcBef>
                <a:spcPts val="0"/>
              </a:spcBef>
            </a:pPr>
            <a:r>
              <a:rPr lang="pt-BR" dirty="0"/>
              <a:t>Segure na mão luva oposta</a:t>
            </a:r>
            <a:endParaRPr lang="en-GB" dirty="0"/>
          </a:p>
        </p:txBody>
      </p:sp>
      <p:pic>
        <p:nvPicPr>
          <p:cNvPr id="6" name="Picture 4" descr="6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51073" y="1760537"/>
            <a:ext cx="2819400" cy="407556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34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Como Remover as </a:t>
            </a:r>
            <a:r>
              <a:rPr lang="en-US" b="1" dirty="0" err="1">
                <a:solidFill>
                  <a:schemeClr val="bg1"/>
                </a:solidFill>
                <a:latin typeface="+mn-lt"/>
                <a:cs typeface="Aharoni" panose="02010803020104030203" pitchFamily="2" charset="-79"/>
              </a:rPr>
              <a:t>Luvas</a:t>
            </a:r>
            <a:r>
              <a:rPr lang="en-US" b="1" dirty="0">
                <a:solidFill>
                  <a:schemeClr val="bg1"/>
                </a:solidFill>
                <a:latin typeface="+mn-lt"/>
                <a:cs typeface="Aharoni" panose="02010803020104030203" pitchFamily="2" charset="-79"/>
              </a:rPr>
              <a:t> (cont.)</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309152" y="1690688"/>
            <a:ext cx="4620060" cy="4525963"/>
          </a:xfrm>
        </p:spPr>
        <p:txBody>
          <a:bodyPr>
            <a:normAutofit/>
          </a:bodyPr>
          <a:lstStyle/>
          <a:p>
            <a:pPr>
              <a:spcBef>
                <a:spcPts val="0"/>
              </a:spcBef>
            </a:pPr>
            <a:r>
              <a:rPr lang="pt-BR" dirty="0"/>
              <a:t>Deslize dededo sem luva sob o pulso da luva restante</a:t>
            </a:r>
          </a:p>
          <a:p>
            <a:pPr>
              <a:spcBef>
                <a:spcPts val="0"/>
              </a:spcBef>
            </a:pPr>
            <a:endParaRPr lang="en-US" dirty="0"/>
          </a:p>
          <a:p>
            <a:pPr>
              <a:spcBef>
                <a:spcPts val="0"/>
              </a:spcBef>
            </a:pPr>
            <a:r>
              <a:rPr lang="pt-BR" dirty="0"/>
              <a:t> Remova de dentro, criando um saco para ambas as luvas</a:t>
            </a:r>
          </a:p>
          <a:p>
            <a:pPr>
              <a:spcBef>
                <a:spcPts val="0"/>
              </a:spcBef>
            </a:pPr>
            <a:endParaRPr lang="en-US" dirty="0"/>
          </a:p>
          <a:p>
            <a:pPr>
              <a:spcBef>
                <a:spcPts val="0"/>
              </a:spcBef>
            </a:pPr>
            <a:r>
              <a:rPr lang="en-US" dirty="0" err="1"/>
              <a:t>Descartar</a:t>
            </a:r>
            <a:endParaRPr lang="en-US" dirty="0"/>
          </a:p>
        </p:txBody>
      </p:sp>
      <p:pic>
        <p:nvPicPr>
          <p:cNvPr id="6" name="Picture 6" descr="6B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048" y="1690688"/>
            <a:ext cx="2487822" cy="399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3251200" y="2615007"/>
            <a:ext cx="2844800" cy="3741343"/>
          </a:xfrm>
          <a:prstGeom prst="rect">
            <a:avLst/>
          </a:prstGeom>
        </p:spPr>
      </p:pic>
    </p:spTree>
    <p:extLst>
      <p:ext uri="{BB962C8B-B14F-4D97-AF65-F5344CB8AC3E}">
        <p14:creationId xmlns:p14="http://schemas.microsoft.com/office/powerpoint/2010/main" val="1170819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pt-BR" b="1" dirty="0">
                <a:solidFill>
                  <a:schemeClr val="bg1"/>
                </a:solidFill>
                <a:latin typeface="+mn-lt"/>
                <a:cs typeface="Aharoni" panose="02010803020104030203" pitchFamily="2" charset="-79"/>
              </a:rPr>
            </a:br>
            <a:r>
              <a:rPr lang="pt-BR" b="1" dirty="0">
                <a:solidFill>
                  <a:schemeClr val="bg1"/>
                </a:solidFill>
                <a:latin typeface="+mn-lt"/>
                <a:cs typeface="Aharoni" panose="02010803020104030203" pitchFamily="2" charset="-79"/>
              </a:rPr>
              <a:t>Como remover óculos ou escudo facial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400800" y="1600200"/>
            <a:ext cx="4800600" cy="4525963"/>
          </a:xfrm>
        </p:spPr>
        <p:txBody>
          <a:bodyPr>
            <a:normAutofit/>
          </a:bodyPr>
          <a:lstStyle/>
          <a:p>
            <a:pPr>
              <a:spcBef>
                <a:spcPts val="0"/>
              </a:spcBef>
            </a:pPr>
            <a:r>
              <a:rPr lang="pt-BR" dirty="0"/>
              <a:t>Segure as partes de orelha ou da cabeça com as mãos sem luvas</a:t>
            </a:r>
          </a:p>
          <a:p>
            <a:pPr>
              <a:spcBef>
                <a:spcPts val="0"/>
              </a:spcBef>
            </a:pPr>
            <a:endParaRPr lang="en-US" dirty="0"/>
          </a:p>
          <a:p>
            <a:pPr>
              <a:spcBef>
                <a:spcPts val="0"/>
              </a:spcBef>
            </a:pPr>
            <a:r>
              <a:rPr lang="en-US" dirty="0"/>
              <a:t>Levante do </a:t>
            </a:r>
            <a:r>
              <a:rPr lang="en-US" dirty="0" err="1"/>
              <a:t>rosto</a:t>
            </a:r>
            <a:endParaRPr lang="en-US" dirty="0"/>
          </a:p>
          <a:p>
            <a:pPr>
              <a:spcBef>
                <a:spcPts val="0"/>
              </a:spcBef>
            </a:pPr>
            <a:endParaRPr lang="en-US" dirty="0"/>
          </a:p>
          <a:p>
            <a:pPr>
              <a:spcBef>
                <a:spcPts val="0"/>
              </a:spcBef>
            </a:pPr>
            <a:r>
              <a:rPr lang="pt-BR" dirty="0"/>
              <a:t>Coloque no recipiente designado para reprocessamento ou eliminação</a:t>
            </a:r>
            <a:endParaRPr lang="en-GB" dirty="0"/>
          </a:p>
        </p:txBody>
      </p:sp>
      <p:pic>
        <p:nvPicPr>
          <p:cNvPr id="6" name="Picture 6" descr="7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95" y="1600200"/>
            <a:ext cx="2628900" cy="272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7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036" y="3886200"/>
            <a:ext cx="3200457" cy="229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426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E166-784F-429F-BB9F-B7FA75272A33}"/>
              </a:ext>
            </a:extLst>
          </p:cNvPr>
          <p:cNvSpPr>
            <a:spLocks noGrp="1"/>
          </p:cNvSpPr>
          <p:nvPr>
            <p:ph type="title"/>
          </p:nvPr>
        </p:nvSpPr>
        <p:spPr/>
        <p:txBody>
          <a:bodyPr/>
          <a:lstStyle/>
          <a:p>
            <a:r>
              <a:rPr lang="en-US" b="1" dirty="0" err="1">
                <a:solidFill>
                  <a:schemeClr val="bg1"/>
                </a:solidFill>
                <a:latin typeface="+mn-lt"/>
                <a:cs typeface="Aharoni" panose="02010803020104030203" pitchFamily="2" charset="-79"/>
              </a:rPr>
              <a:t>História</a:t>
            </a:r>
            <a:r>
              <a:rPr lang="en-US" b="1" dirty="0">
                <a:solidFill>
                  <a:schemeClr val="bg1"/>
                </a:solidFill>
                <a:latin typeface="+mn-lt"/>
                <a:cs typeface="Aharoni" panose="02010803020104030203" pitchFamily="2" charset="-79"/>
              </a:rPr>
              <a:t>: COVID-19</a:t>
            </a:r>
          </a:p>
        </p:txBody>
      </p:sp>
      <p:sp>
        <p:nvSpPr>
          <p:cNvPr id="3" name="Content Placeholder 2">
            <a:extLst>
              <a:ext uri="{FF2B5EF4-FFF2-40B4-BE49-F238E27FC236}">
                <a16:creationId xmlns:a16="http://schemas.microsoft.com/office/drawing/2014/main" id="{02E92699-68D5-477F-9CCE-C0C389A75B43}"/>
              </a:ext>
            </a:extLst>
          </p:cNvPr>
          <p:cNvSpPr>
            <a:spLocks noGrp="1"/>
          </p:cNvSpPr>
          <p:nvPr>
            <p:ph idx="1"/>
          </p:nvPr>
        </p:nvSpPr>
        <p:spPr>
          <a:xfrm>
            <a:off x="838200" y="1825625"/>
            <a:ext cx="10515600" cy="4667250"/>
          </a:xfrm>
        </p:spPr>
        <p:txBody>
          <a:bodyPr>
            <a:normAutofit fontScale="92500"/>
          </a:bodyPr>
          <a:lstStyle/>
          <a:p>
            <a:r>
              <a:rPr lang="pt-BR" dirty="0">
                <a:solidFill>
                  <a:schemeClr val="bg1">
                    <a:lumMod val="40000"/>
                    <a:lumOff val="60000"/>
                  </a:schemeClr>
                </a:solidFill>
              </a:rPr>
              <a:t>31 de dezembro de 2019: A Organização Mundial da Saúde (OMS) foi informada de casos de pneumonia com causas desconhecidas na cidade de Wuhan</a:t>
            </a:r>
          </a:p>
          <a:p>
            <a:r>
              <a:rPr lang="pt-BR" dirty="0">
                <a:solidFill>
                  <a:schemeClr val="bg1">
                    <a:lumMod val="40000"/>
                    <a:lumOff val="60000"/>
                  </a:schemeClr>
                </a:solidFill>
              </a:rPr>
              <a:t>7 de janeiro de 2020: Um novo coronavírus foi isolado como causa</a:t>
            </a:r>
          </a:p>
          <a:p>
            <a:r>
              <a:rPr lang="pt-BR" dirty="0">
                <a:solidFill>
                  <a:schemeClr val="bg1">
                    <a:lumMod val="40000"/>
                    <a:lumOff val="60000"/>
                  </a:schemeClr>
                </a:solidFill>
              </a:rPr>
              <a:t>21 de janeiro de 2020: Detectado o primeiro caso de COVID-19 nos EUA</a:t>
            </a:r>
          </a:p>
          <a:p>
            <a:r>
              <a:rPr lang="pt-BR" dirty="0">
                <a:solidFill>
                  <a:schemeClr val="bg1">
                    <a:lumMod val="40000"/>
                    <a:lumOff val="60000"/>
                  </a:schemeClr>
                </a:solidFill>
              </a:rPr>
              <a:t>30 de janeiro de 2020: A OMS declarou “Emergência em Saúde Pública de Interesse Internacional”</a:t>
            </a:r>
          </a:p>
          <a:p>
            <a:r>
              <a:rPr lang="pt-BR" dirty="0">
                <a:solidFill>
                  <a:schemeClr val="bg1">
                    <a:lumMod val="40000"/>
                    <a:lumOff val="60000"/>
                  </a:schemeClr>
                </a:solidFill>
              </a:rPr>
              <a:t>11 de março de 2020: OMS declara COVID-19 uma pandemia</a:t>
            </a:r>
          </a:p>
          <a:p>
            <a:r>
              <a:rPr lang="pt-BR" dirty="0">
                <a:solidFill>
                  <a:schemeClr val="bg1">
                    <a:lumMod val="40000"/>
                    <a:lumOff val="60000"/>
                  </a:schemeClr>
                </a:solidFill>
              </a:rPr>
              <a:t>Mais de 118.000 casos da doença por coronavírus em mais de 110 países e territórios ao redor do mundo e o risco sustentado de maior disseminação global</a:t>
            </a:r>
            <a:endParaRPr lang="en-US" dirty="0"/>
          </a:p>
        </p:txBody>
      </p:sp>
    </p:spTree>
    <p:extLst>
      <p:ext uri="{BB962C8B-B14F-4D97-AF65-F5344CB8AC3E}">
        <p14:creationId xmlns:p14="http://schemas.microsoft.com/office/powerpoint/2010/main" val="53900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pt-BR" b="1" dirty="0">
                <a:solidFill>
                  <a:schemeClr val="bg1"/>
                </a:solidFill>
                <a:latin typeface="+mn-lt"/>
                <a:cs typeface="Aharoni" panose="02010803020104030203" pitchFamily="2" charset="-79"/>
              </a:rPr>
            </a:br>
            <a:r>
              <a:rPr lang="pt-BR" b="1" dirty="0">
                <a:solidFill>
                  <a:schemeClr val="bg1"/>
                </a:solidFill>
                <a:latin typeface="+mn-lt"/>
                <a:cs typeface="Aharoni" panose="02010803020104030203" pitchFamily="2" charset="-79"/>
              </a:rPr>
              <a:t>Como Remover um Avental Descartável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824556" y="1613820"/>
            <a:ext cx="4572000" cy="4525963"/>
          </a:xfrm>
        </p:spPr>
        <p:txBody>
          <a:bodyPr>
            <a:normAutofit lnSpcReduction="10000"/>
          </a:bodyPr>
          <a:lstStyle/>
          <a:p>
            <a:pPr>
              <a:spcBef>
                <a:spcPts val="0"/>
              </a:spcBef>
            </a:pPr>
            <a:r>
              <a:rPr lang="en-US" dirty="0" err="1"/>
              <a:t>Desamarre</a:t>
            </a:r>
            <a:r>
              <a:rPr lang="en-US" dirty="0"/>
              <a:t> </a:t>
            </a:r>
            <a:r>
              <a:rPr lang="en-US" dirty="0" err="1"/>
              <a:t>os</a:t>
            </a:r>
            <a:r>
              <a:rPr lang="en-US" dirty="0"/>
              <a:t> </a:t>
            </a:r>
            <a:r>
              <a:rPr lang="en-US" dirty="0" err="1"/>
              <a:t>laços</a:t>
            </a:r>
            <a:r>
              <a:rPr lang="en-US" dirty="0"/>
              <a:t> </a:t>
            </a:r>
          </a:p>
          <a:p>
            <a:pPr>
              <a:spcBef>
                <a:spcPts val="0"/>
              </a:spcBef>
            </a:pPr>
            <a:endParaRPr lang="en-US" dirty="0"/>
          </a:p>
          <a:p>
            <a:pPr>
              <a:spcBef>
                <a:spcPts val="0"/>
              </a:spcBef>
            </a:pPr>
            <a:r>
              <a:rPr lang="pt-BR" dirty="0"/>
              <a:t>Retire o vestido para longe do pescoço e do ombro</a:t>
            </a:r>
          </a:p>
          <a:p>
            <a:pPr>
              <a:spcBef>
                <a:spcPts val="0"/>
              </a:spcBef>
            </a:pPr>
            <a:endParaRPr lang="en-US" dirty="0"/>
          </a:p>
          <a:p>
            <a:pPr>
              <a:spcBef>
                <a:spcPts val="0"/>
              </a:spcBef>
            </a:pPr>
            <a:r>
              <a:rPr lang="pt-BR" dirty="0"/>
              <a:t>Vire o lado contaminado pelo avesso para dentro</a:t>
            </a:r>
          </a:p>
          <a:p>
            <a:pPr>
              <a:spcBef>
                <a:spcPts val="0"/>
              </a:spcBef>
            </a:pPr>
            <a:endParaRPr lang="en-US" dirty="0"/>
          </a:p>
          <a:p>
            <a:pPr>
              <a:spcBef>
                <a:spcPts val="0"/>
              </a:spcBef>
            </a:pPr>
            <a:r>
              <a:rPr lang="pt-BR" dirty="0"/>
              <a:t>Dobre ou role em um pacote</a:t>
            </a:r>
          </a:p>
          <a:p>
            <a:pPr>
              <a:spcBef>
                <a:spcPts val="0"/>
              </a:spcBef>
            </a:pPr>
            <a:endParaRPr lang="en-US" dirty="0"/>
          </a:p>
          <a:p>
            <a:pPr>
              <a:spcBef>
                <a:spcPts val="0"/>
              </a:spcBef>
            </a:pPr>
            <a:r>
              <a:rPr lang="en-US" dirty="0" err="1"/>
              <a:t>Descartar</a:t>
            </a:r>
            <a:endParaRPr lang="en-GB" dirty="0"/>
          </a:p>
        </p:txBody>
      </p:sp>
      <p:grpSp>
        <p:nvGrpSpPr>
          <p:cNvPr id="6" name="Group 9"/>
          <p:cNvGrpSpPr>
            <a:grpSpLocks/>
          </p:cNvGrpSpPr>
          <p:nvPr/>
        </p:nvGrpSpPr>
        <p:grpSpPr bwMode="auto">
          <a:xfrm>
            <a:off x="990600" y="1606097"/>
            <a:ext cx="3365841" cy="2661103"/>
            <a:chOff x="601" y="1084"/>
            <a:chExt cx="1577" cy="1554"/>
          </a:xfrm>
        </p:grpSpPr>
        <p:pic>
          <p:nvPicPr>
            <p:cNvPr id="7" name="Picture 6" descr="8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1084"/>
              <a:ext cx="880"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8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 y="1084"/>
              <a:ext cx="643"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descr="8C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95" y="3172820"/>
            <a:ext cx="2112970" cy="307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214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solidFill>
                  <a:schemeClr val="bg1"/>
                </a:solidFill>
                <a:latin typeface="+mn-lt"/>
                <a:cs typeface="Aharoni" panose="02010803020104030203" pitchFamily="2" charset="-79"/>
              </a:rPr>
            </a:br>
            <a:r>
              <a:rPr lang="en-US" b="1" dirty="0">
                <a:solidFill>
                  <a:schemeClr val="bg1"/>
                </a:solidFill>
                <a:latin typeface="+mn-lt"/>
                <a:cs typeface="Aharoni" panose="02010803020104030203" pitchFamily="2" charset="-79"/>
              </a:rPr>
              <a:t>Como Remover </a:t>
            </a:r>
            <a:r>
              <a:rPr lang="en-US" b="1" dirty="0" err="1">
                <a:solidFill>
                  <a:schemeClr val="bg1"/>
                </a:solidFill>
                <a:latin typeface="+mn-lt"/>
                <a:cs typeface="Aharoni" panose="02010803020104030203" pitchFamily="2" charset="-79"/>
              </a:rPr>
              <a:t>uma</a:t>
            </a:r>
            <a:r>
              <a:rPr lang="en-US" b="1" dirty="0">
                <a:solidFill>
                  <a:schemeClr val="bg1"/>
                </a:solidFill>
                <a:latin typeface="+mn-lt"/>
                <a:cs typeface="Aharoni" panose="02010803020104030203" pitchFamily="2" charset="-79"/>
              </a:rPr>
              <a:t> Máscara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353801" y="1830388"/>
            <a:ext cx="4547937" cy="4525963"/>
          </a:xfrm>
        </p:spPr>
        <p:txBody>
          <a:bodyPr/>
          <a:lstStyle/>
          <a:p>
            <a:r>
              <a:rPr lang="pt-BR" dirty="0"/>
              <a:t>Desamarre a parte inferior, depois a parte superior</a:t>
            </a:r>
          </a:p>
          <a:p>
            <a:endParaRPr lang="en-US" dirty="0"/>
          </a:p>
          <a:p>
            <a:r>
              <a:rPr lang="en-US" dirty="0"/>
              <a:t>Retire do </a:t>
            </a:r>
            <a:r>
              <a:rPr lang="en-US" dirty="0" err="1"/>
              <a:t>rosto</a:t>
            </a:r>
            <a:r>
              <a:rPr lang="en-US" dirty="0"/>
              <a:t> e </a:t>
            </a:r>
            <a:r>
              <a:rPr lang="en-US" dirty="0" err="1"/>
              <a:t>descarte</a:t>
            </a:r>
            <a:endParaRPr lang="en-US" dirty="0"/>
          </a:p>
        </p:txBody>
      </p:sp>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83138" y="3450416"/>
            <a:ext cx="2879725" cy="307245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56" y="1580148"/>
            <a:ext cx="2681287"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614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endParaRPr lang="en-US" sz="3600" dirty="0">
              <a:solidFill>
                <a:srgbClr val="080808"/>
              </a:solidFill>
              <a:latin typeface="+mj-lt"/>
              <a:ea typeface="+mj-ea"/>
              <a:cs typeface="+mj-cs"/>
            </a:endParaRPr>
          </a:p>
          <a:p>
            <a:pPr algn="ctr">
              <a:lnSpc>
                <a:spcPct val="90000"/>
              </a:lnSpc>
              <a:spcBef>
                <a:spcPct val="0"/>
              </a:spcBef>
              <a:spcAft>
                <a:spcPct val="35000"/>
              </a:spcAft>
            </a:pPr>
            <a:r>
              <a:rPr lang="en-US" sz="3600" dirty="0" err="1">
                <a:solidFill>
                  <a:srgbClr val="080808"/>
                </a:solidFill>
                <a:latin typeface="+mj-lt"/>
                <a:ea typeface="+mj-ea"/>
                <a:cs typeface="+mj-cs"/>
              </a:rPr>
              <a:t>Limpeza</a:t>
            </a:r>
            <a:r>
              <a:rPr lang="en-US" sz="3600" dirty="0">
                <a:solidFill>
                  <a:srgbClr val="080808"/>
                </a:solidFill>
                <a:latin typeface="+mj-lt"/>
                <a:ea typeface="+mj-ea"/>
                <a:cs typeface="+mj-cs"/>
              </a:rPr>
              <a:t>
</a:t>
            </a:r>
            <a:endParaRPr lang="en-US" sz="3600" kern="1200" dirty="0">
              <a:solidFill>
                <a:srgbClr val="080808"/>
              </a:solidFill>
              <a:latin typeface="+mj-lt"/>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2459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cs typeface="Aharoni" panose="02010803020104030203" pitchFamily="2" charset="-79"/>
              </a:rPr>
              <a:t>Por que é </a:t>
            </a:r>
            <a:r>
              <a:rPr lang="en-US" b="1" dirty="0" err="1">
                <a:solidFill>
                  <a:schemeClr val="bg1"/>
                </a:solidFill>
                <a:cs typeface="Aharoni" panose="02010803020104030203" pitchFamily="2" charset="-79"/>
              </a:rPr>
              <a:t>Importante</a:t>
            </a:r>
            <a:r>
              <a:rPr lang="en-US" b="1" dirty="0">
                <a:solidFill>
                  <a:schemeClr val="bg1"/>
                </a:solidFill>
                <a:cs typeface="Aharoni" panose="02010803020104030203" pitchFamily="2" charset="-79"/>
              </a:rPr>
              <a:t>?</a:t>
            </a:r>
          </a:p>
        </p:txBody>
      </p:sp>
      <p:sp>
        <p:nvSpPr>
          <p:cNvPr id="3" name="Content Placeholder 2"/>
          <p:cNvSpPr>
            <a:spLocks noGrp="1"/>
          </p:cNvSpPr>
          <p:nvPr>
            <p:ph sz="quarter" idx="1"/>
          </p:nvPr>
        </p:nvSpPr>
        <p:spPr/>
        <p:txBody>
          <a:bodyPr>
            <a:noAutofit/>
          </a:bodyPr>
          <a:lstStyle/>
          <a:p>
            <a:r>
              <a:rPr lang="pt-BR" sz="3200" dirty="0"/>
              <a:t>Pensa-se que coronavírus viva em superfícies (mesas, cadeiras)</a:t>
            </a:r>
          </a:p>
          <a:p>
            <a:endParaRPr lang="en-US" sz="3200" dirty="0"/>
          </a:p>
          <a:p>
            <a:r>
              <a:rPr lang="pt-BR" sz="3200" dirty="0"/>
              <a:t>Pensa-se que coronavírus viva em equipamento médico (termómetro, estetoscópio</a:t>
            </a:r>
            <a:r>
              <a:rPr lang="en-US" sz="3200" dirty="0"/>
              <a:t>)</a:t>
            </a:r>
          </a:p>
          <a:p>
            <a:pPr marL="0" indent="0">
              <a:buNone/>
            </a:pPr>
            <a:endParaRPr lang="en-US" sz="3200" dirty="0"/>
          </a:p>
          <a:p>
            <a:r>
              <a:rPr lang="pt-BR" sz="3200" dirty="0"/>
              <a:t>Pode matar coronavírus através de uma limpeza adequada.</a:t>
            </a:r>
            <a:endParaRPr lang="en-US" sz="3200" dirty="0"/>
          </a:p>
        </p:txBody>
      </p:sp>
    </p:spTree>
    <p:extLst>
      <p:ext uri="{BB962C8B-B14F-4D97-AF65-F5344CB8AC3E}">
        <p14:creationId xmlns:p14="http://schemas.microsoft.com/office/powerpoint/2010/main" val="946207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pt-BR" b="1" dirty="0">
                <a:solidFill>
                  <a:schemeClr val="bg1"/>
                </a:solidFill>
                <a:cs typeface="Aharoni" panose="02010803020104030203" pitchFamily="2" charset="-79"/>
              </a:rPr>
            </a:br>
            <a:r>
              <a:rPr lang="pt-BR" b="1" dirty="0">
                <a:solidFill>
                  <a:schemeClr val="bg1"/>
                </a:solidFill>
                <a:cs typeface="Aharoni" panose="02010803020104030203" pitchFamily="2" charset="-79"/>
              </a:rPr>
              <a:t>Forças de Solução de Cloro
</a:t>
            </a:r>
            <a:endParaRPr lang="en-US" b="1" dirty="0">
              <a:solidFill>
                <a:schemeClr val="bg1"/>
              </a:solidFill>
              <a:cs typeface="Aharoni" panose="02010803020104030203" pitchFamily="2" charset="-79"/>
            </a:endParaRPr>
          </a:p>
        </p:txBody>
      </p:sp>
      <p:sp>
        <p:nvSpPr>
          <p:cNvPr id="3" name="Content Placeholder 2"/>
          <p:cNvSpPr>
            <a:spLocks noGrp="1"/>
          </p:cNvSpPr>
          <p:nvPr>
            <p:ph sz="quarter" idx="1"/>
          </p:nvPr>
        </p:nvSpPr>
        <p:spPr>
          <a:xfrm>
            <a:off x="618978" y="1600200"/>
            <a:ext cx="10972800" cy="4572000"/>
          </a:xfrm>
        </p:spPr>
        <p:txBody>
          <a:bodyPr>
            <a:noAutofit/>
          </a:bodyPr>
          <a:lstStyle/>
          <a:p>
            <a:pPr>
              <a:spcAft>
                <a:spcPts val="1200"/>
              </a:spcAft>
            </a:pPr>
            <a:r>
              <a:rPr lang="en-US" sz="3200" b="1" dirty="0"/>
              <a:t>Forte (0.5%) solução de </a:t>
            </a:r>
            <a:r>
              <a:rPr lang="en-US" sz="3200" b="1" dirty="0" err="1"/>
              <a:t>cloro</a:t>
            </a:r>
            <a:endParaRPr lang="en-US" sz="3200" b="1" dirty="0"/>
          </a:p>
          <a:p>
            <a:pPr lvl="1">
              <a:spcAft>
                <a:spcPts val="1200"/>
              </a:spcAft>
              <a:buFont typeface="Wingdings" panose="05000000000000000000" pitchFamily="2" charset="2"/>
              <a:buChar char="§"/>
            </a:pPr>
            <a:r>
              <a:rPr lang="pt-BR" sz="3200" dirty="0"/>
              <a:t>Para limpeza (baldes, equipamento médico</a:t>
            </a:r>
            <a:r>
              <a:rPr lang="en-US" sz="3200" dirty="0"/>
              <a:t>)</a:t>
            </a:r>
          </a:p>
          <a:p>
            <a:pPr lvl="1">
              <a:spcAft>
                <a:spcPts val="1200"/>
              </a:spcAft>
              <a:buFont typeface="Wingdings" panose="05000000000000000000" pitchFamily="2" charset="2"/>
              <a:buChar char="§"/>
            </a:pPr>
            <a:r>
              <a:rPr lang="pt-BR" sz="3200" dirty="0"/>
              <a:t>Para limpar secreção (sangue, urina, vómito, fezes</a:t>
            </a:r>
            <a:r>
              <a:rPr lang="en-US" sz="3200" dirty="0"/>
              <a:t>)</a:t>
            </a:r>
          </a:p>
          <a:p>
            <a:pPr>
              <a:spcAft>
                <a:spcPts val="1200"/>
              </a:spcAft>
            </a:pPr>
            <a:r>
              <a:rPr lang="en-US" sz="3200" b="1" dirty="0" err="1"/>
              <a:t>Fraca</a:t>
            </a:r>
            <a:r>
              <a:rPr lang="en-US" sz="3200" b="1" dirty="0"/>
              <a:t> (0.05%) solução de </a:t>
            </a:r>
            <a:r>
              <a:rPr lang="en-US" sz="3200" b="1" dirty="0" err="1"/>
              <a:t>cloro</a:t>
            </a:r>
            <a:endParaRPr lang="en-US" sz="3200" b="1" dirty="0"/>
          </a:p>
          <a:p>
            <a:pPr lvl="1">
              <a:spcAft>
                <a:spcPts val="1200"/>
              </a:spcAft>
              <a:buFont typeface="Wingdings" panose="05000000000000000000" pitchFamily="2" charset="2"/>
              <a:buChar char="§"/>
            </a:pPr>
            <a:r>
              <a:rPr lang="pt-BR" sz="3200" dirty="0"/>
              <a:t>Principalmente para lavar as próprias mãos
Para lavar EPI reutilizável (aventais, luvas, botas, óculos</a:t>
            </a:r>
            <a:r>
              <a:rPr lang="en-US" sz="3200" dirty="0"/>
              <a:t>)</a:t>
            </a:r>
          </a:p>
        </p:txBody>
      </p:sp>
    </p:spTree>
    <p:extLst>
      <p:ext uri="{BB962C8B-B14F-4D97-AF65-F5344CB8AC3E}">
        <p14:creationId xmlns:p14="http://schemas.microsoft.com/office/powerpoint/2010/main" val="674115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b="1" dirty="0">
                <a:solidFill>
                  <a:schemeClr val="bg1"/>
                </a:solidFill>
                <a:cs typeface="Aharoni" panose="02010803020104030203" pitchFamily="2" charset="-79"/>
              </a:rPr>
            </a:br>
            <a:r>
              <a:rPr lang="en-US" b="1" dirty="0">
                <a:solidFill>
                  <a:schemeClr val="bg1"/>
                </a:solidFill>
                <a:cs typeface="Aharoni" panose="02010803020104030203" pitchFamily="2" charset="-79"/>
              </a:rPr>
              <a:t>Solução de </a:t>
            </a:r>
            <a:r>
              <a:rPr lang="en-US" b="1" dirty="0" err="1">
                <a:solidFill>
                  <a:schemeClr val="bg1"/>
                </a:solidFill>
                <a:cs typeface="Aharoni" panose="02010803020104030203" pitchFamily="2" charset="-79"/>
              </a:rPr>
              <a:t>Cloro</a:t>
            </a:r>
            <a:r>
              <a:rPr lang="en-US" b="1" dirty="0">
                <a:solidFill>
                  <a:schemeClr val="bg1"/>
                </a:solidFill>
                <a:cs typeface="Aharoni" panose="02010803020104030203" pitchFamily="2" charset="-79"/>
              </a:rPr>
              <a:t>
</a:t>
            </a:r>
          </a:p>
        </p:txBody>
      </p:sp>
      <p:sp>
        <p:nvSpPr>
          <p:cNvPr id="3" name="Content Placeholder 2"/>
          <p:cNvSpPr>
            <a:spLocks noGrp="1"/>
          </p:cNvSpPr>
          <p:nvPr>
            <p:ph sz="quarter" idx="1"/>
          </p:nvPr>
        </p:nvSpPr>
        <p:spPr/>
        <p:txBody>
          <a:bodyPr>
            <a:noAutofit/>
          </a:bodyPr>
          <a:lstStyle/>
          <a:p>
            <a:pPr marL="0" indent="0">
              <a:spcAft>
                <a:spcPts val="1200"/>
              </a:spcAft>
              <a:buNone/>
            </a:pPr>
            <a:r>
              <a:rPr lang="en-US" sz="3200" b="1" dirty="0"/>
              <a:t>O </a:t>
            </a:r>
            <a:r>
              <a:rPr lang="en-US" sz="3200" b="1" dirty="0" err="1"/>
              <a:t>cloro</a:t>
            </a:r>
            <a:r>
              <a:rPr lang="en-US" sz="3200" b="1" dirty="0"/>
              <a:t> </a:t>
            </a:r>
            <a:r>
              <a:rPr lang="en-US" sz="3200" b="1" dirty="0" err="1"/>
              <a:t>perde</a:t>
            </a:r>
            <a:r>
              <a:rPr lang="en-US" sz="3200" b="1" dirty="0"/>
              <a:t> </a:t>
            </a:r>
            <a:r>
              <a:rPr lang="en-US" sz="3200" b="1" dirty="0" err="1"/>
              <a:t>força</a:t>
            </a:r>
            <a:r>
              <a:rPr lang="en-US" sz="3200" b="1" dirty="0"/>
              <a:t> com o tempo</a:t>
            </a:r>
          </a:p>
          <a:p>
            <a:pPr lvl="1">
              <a:spcAft>
                <a:spcPts val="1200"/>
              </a:spcAft>
            </a:pPr>
            <a:r>
              <a:rPr lang="pt-BR" sz="3200" dirty="0"/>
              <a:t>Todos os dias jogue fora a velha solução de cloro
Todos os dias fazer nova solução de cloro</a:t>
            </a:r>
            <a:endParaRPr lang="en-US" sz="3200" dirty="0"/>
          </a:p>
          <a:p>
            <a:pPr>
              <a:spcAft>
                <a:spcPts val="1200"/>
              </a:spcAft>
            </a:pPr>
            <a:endParaRPr lang="en-US" sz="3200" dirty="0"/>
          </a:p>
          <a:p>
            <a:pPr marL="0" indent="0">
              <a:spcAft>
                <a:spcPts val="1200"/>
              </a:spcAft>
              <a:buNone/>
            </a:pPr>
            <a:r>
              <a:rPr lang="en-US" sz="3200" b="1" dirty="0"/>
              <a:t>Luz solar </a:t>
            </a:r>
            <a:r>
              <a:rPr lang="en-US" sz="3200" b="1" dirty="0" err="1"/>
              <a:t>enfraquece</a:t>
            </a:r>
            <a:r>
              <a:rPr lang="en-US" sz="3200" b="1" dirty="0"/>
              <a:t> solução de </a:t>
            </a:r>
            <a:r>
              <a:rPr lang="en-US" sz="3200" b="1" dirty="0" err="1"/>
              <a:t>cloro</a:t>
            </a:r>
            <a:endParaRPr lang="en-US" sz="3200" b="1" dirty="0"/>
          </a:p>
          <a:p>
            <a:pPr lvl="1">
              <a:spcAft>
                <a:spcPts val="1200"/>
              </a:spcAft>
            </a:pPr>
            <a:r>
              <a:rPr lang="pt-BR" sz="3200" dirty="0"/>
              <a:t>Mantenha a solução de cloro longe da luz solar</a:t>
            </a:r>
            <a:endParaRPr lang="en-US" sz="3200" dirty="0"/>
          </a:p>
        </p:txBody>
      </p:sp>
    </p:spTree>
    <p:extLst>
      <p:ext uri="{BB962C8B-B14F-4D97-AF65-F5344CB8AC3E}">
        <p14:creationId xmlns:p14="http://schemas.microsoft.com/office/powerpoint/2010/main" val="1957197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895" y="94220"/>
            <a:ext cx="11000936" cy="1446550"/>
          </a:xfrm>
          <a:prstGeom prst="rect">
            <a:avLst/>
          </a:prstGeom>
          <a:noFill/>
          <a:ln>
            <a:solidFill>
              <a:schemeClr val="accent1"/>
            </a:solidFill>
          </a:ln>
        </p:spPr>
        <p:txBody>
          <a:bodyPr wrap="square" rtlCol="0">
            <a:spAutoFit/>
          </a:bodyPr>
          <a:lstStyle/>
          <a:p>
            <a:pPr algn="ctr"/>
            <a:r>
              <a:rPr lang="pt-BR" sz="4400" b="1" dirty="0">
                <a:solidFill>
                  <a:schemeClr val="bg1"/>
                </a:solidFill>
                <a:latin typeface="+mj-lt"/>
                <a:ea typeface="+mj-ea"/>
                <a:cs typeface="Aharoni" panose="02010803020104030203" pitchFamily="2" charset="-79"/>
              </a:rPr>
              <a:t>Como Fazer (0,5%) Solução de Cloro Forte
</a:t>
            </a:r>
            <a:endParaRPr lang="en-US" sz="4400" b="1" dirty="0">
              <a:solidFill>
                <a:schemeClr val="bg1"/>
              </a:solidFill>
              <a:latin typeface="+mj-lt"/>
              <a:ea typeface="+mj-ea"/>
              <a:cs typeface="Aharoni" panose="02010803020104030203" pitchFamily="2" charset="-79"/>
            </a:endParaRPr>
          </a:p>
        </p:txBody>
      </p:sp>
      <p:sp>
        <p:nvSpPr>
          <p:cNvPr id="3" name="TextBox 2"/>
          <p:cNvSpPr txBox="1"/>
          <p:nvPr/>
        </p:nvSpPr>
        <p:spPr>
          <a:xfrm>
            <a:off x="1676399" y="811352"/>
            <a:ext cx="8972843" cy="1323439"/>
          </a:xfrm>
          <a:prstGeom prst="rect">
            <a:avLst/>
          </a:prstGeom>
          <a:solidFill>
            <a:schemeClr val="accent1">
              <a:alpha val="28000"/>
            </a:schemeClr>
          </a:solidFill>
          <a:ln w="12700">
            <a:solidFill>
              <a:schemeClr val="tx1"/>
            </a:solidFill>
          </a:ln>
        </p:spPr>
        <p:txBody>
          <a:bodyPr wrap="square" rtlCol="0">
            <a:spAutoFit/>
          </a:bodyPr>
          <a:lstStyle/>
          <a:p>
            <a:r>
              <a:rPr lang="pt-BR" dirty="0"/>
              <a:t>As soluções de cloro de 0,5% devem ser utilizadas para desinfetar objetos (pavimentos, balcões, corrimões, equipamento médico</a:t>
            </a:r>
            <a:r>
              <a:rPr lang="en-US" dirty="0"/>
              <a:t>)</a:t>
            </a:r>
          </a:p>
          <a:p>
            <a:endParaRPr lang="en-US" sz="800" dirty="0"/>
          </a:p>
          <a:p>
            <a:r>
              <a:rPr lang="pt-BR" dirty="0"/>
              <a:t>Faça solução de cloro todos os dias. Se a solução de cloro tiver mais de 1 dia, jogue-a fora.
</a:t>
            </a:r>
            <a:endParaRPr lang="en-US" dirty="0"/>
          </a:p>
        </p:txBody>
      </p:sp>
      <p:pic>
        <p:nvPicPr>
          <p:cNvPr id="1027" name="Picture 3" descr="C:\Users\whz2\AppData\Local\Microsoft\Windows\Temporary Internet Files\Content.IE5\8YL1AWDD\MC9002900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9183" y="2032881"/>
            <a:ext cx="1550698" cy="18369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072491" y="4201180"/>
            <a:ext cx="1771382" cy="800219"/>
          </a:xfrm>
          <a:prstGeom prst="rect">
            <a:avLst/>
          </a:prstGeom>
          <a:noFill/>
        </p:spPr>
        <p:txBody>
          <a:bodyPr wrap="square" rtlCol="0">
            <a:spAutoFit/>
          </a:bodyPr>
          <a:lstStyle/>
          <a:p>
            <a:r>
              <a:rPr lang="en-US" sz="2800" b="1" dirty="0"/>
              <a:t>20</a:t>
            </a:r>
            <a:r>
              <a:rPr lang="en-US" b="1" dirty="0"/>
              <a:t> </a:t>
            </a:r>
            <a:r>
              <a:rPr lang="en-US" b="1" dirty="0" err="1"/>
              <a:t>Litros</a:t>
            </a:r>
            <a:r>
              <a:rPr lang="en-US" b="1" dirty="0"/>
              <a:t> de </a:t>
            </a:r>
            <a:r>
              <a:rPr lang="en-US" b="1" dirty="0" err="1"/>
              <a:t>Água</a:t>
            </a:r>
            <a:endParaRPr lang="en-US" b="1" dirty="0"/>
          </a:p>
        </p:txBody>
      </p:sp>
      <p:sp>
        <p:nvSpPr>
          <p:cNvPr id="19" name="Plus 18"/>
          <p:cNvSpPr/>
          <p:nvPr/>
        </p:nvSpPr>
        <p:spPr>
          <a:xfrm>
            <a:off x="3810000" y="2723444"/>
            <a:ext cx="914400" cy="914400"/>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4604004" y="3281756"/>
            <a:ext cx="983926" cy="787925"/>
          </a:xfrm>
          <a:prstGeom prst="rect">
            <a:avLst/>
          </a:prstGeom>
        </p:spPr>
      </p:pic>
      <p:sp>
        <p:nvSpPr>
          <p:cNvPr id="42" name="TextBox 41"/>
          <p:cNvSpPr txBox="1"/>
          <p:nvPr/>
        </p:nvSpPr>
        <p:spPr>
          <a:xfrm>
            <a:off x="1406769" y="5967943"/>
            <a:ext cx="9411286" cy="646331"/>
          </a:xfrm>
          <a:prstGeom prst="rect">
            <a:avLst/>
          </a:prstGeom>
          <a:noFill/>
          <a:ln w="25400" cmpd="sng">
            <a:solidFill>
              <a:srgbClr val="FF0000"/>
            </a:solidFill>
          </a:ln>
        </p:spPr>
        <p:txBody>
          <a:bodyPr wrap="square" rtlCol="0">
            <a:spAutoFit/>
          </a:bodyPr>
          <a:lstStyle/>
          <a:p>
            <a:pPr algn="ctr"/>
            <a:r>
              <a:rPr lang="pt-BR" b="1" dirty="0"/>
              <a:t>AVISO: O cloro pode queimar.  Use sempre luvas e óculos ao manusear grânulos de cloro e soluções fortes!  Esta mistura é variável devido à concentração de cloro utilizada</a:t>
            </a:r>
            <a:r>
              <a:rPr lang="en-US" b="1" dirty="0"/>
              <a:t>.</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905775" y="3281756"/>
            <a:ext cx="983926" cy="78792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176432" y="3281756"/>
            <a:ext cx="983926" cy="78792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7537796" y="3245521"/>
            <a:ext cx="983926" cy="78792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4604004" y="2192632"/>
            <a:ext cx="983926" cy="78792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5402127" y="2214956"/>
            <a:ext cx="983926" cy="787925"/>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142107" y="2214956"/>
            <a:ext cx="983926" cy="787925"/>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862821" y="2214956"/>
            <a:ext cx="983926" cy="787925"/>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7499695" y="2178721"/>
            <a:ext cx="983926" cy="787925"/>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5377461" y="3226156"/>
            <a:ext cx="1070638" cy="857364"/>
          </a:xfrm>
          <a:prstGeom prst="rect">
            <a:avLst/>
          </a:prstGeom>
        </p:spPr>
      </p:pic>
      <p:sp>
        <p:nvSpPr>
          <p:cNvPr id="4" name="TextBox 3"/>
          <p:cNvSpPr txBox="1"/>
          <p:nvPr/>
        </p:nvSpPr>
        <p:spPr>
          <a:xfrm>
            <a:off x="8767946" y="2395299"/>
            <a:ext cx="1695266" cy="2308324"/>
          </a:xfrm>
          <a:prstGeom prst="rect">
            <a:avLst/>
          </a:prstGeom>
          <a:noFill/>
        </p:spPr>
        <p:txBody>
          <a:bodyPr wrap="square" rtlCol="0">
            <a:spAutoFit/>
          </a:bodyPr>
          <a:lstStyle/>
          <a:p>
            <a:r>
              <a:rPr lang="pt-BR" sz="2400" b="1" dirty="0"/>
              <a:t>MEXA COM UMA VARA DURANTE 10 SEGUNDOS
</a:t>
            </a:r>
            <a:endParaRPr lang="en-US" sz="2400" b="1" dirty="0"/>
          </a:p>
        </p:txBody>
      </p:sp>
      <p:sp>
        <p:nvSpPr>
          <p:cNvPr id="5" name="TextBox 4"/>
          <p:cNvSpPr txBox="1"/>
          <p:nvPr/>
        </p:nvSpPr>
        <p:spPr>
          <a:xfrm>
            <a:off x="2223903" y="4876800"/>
            <a:ext cx="7620000" cy="1446550"/>
          </a:xfrm>
          <a:prstGeom prst="rect">
            <a:avLst/>
          </a:prstGeom>
          <a:noFill/>
        </p:spPr>
        <p:txBody>
          <a:bodyPr wrap="square" rtlCol="0">
            <a:spAutoFit/>
          </a:bodyPr>
          <a:lstStyle/>
          <a:p>
            <a:pPr algn="ctr"/>
            <a:r>
              <a:rPr lang="en-US" sz="2400" dirty="0" err="1"/>
              <a:t>Rotule</a:t>
            </a:r>
            <a:r>
              <a:rPr lang="en-US" sz="2400" dirty="0"/>
              <a:t> o </a:t>
            </a:r>
            <a:r>
              <a:rPr lang="en-US" sz="2400" dirty="0" err="1"/>
              <a:t>balde</a:t>
            </a:r>
            <a:r>
              <a:rPr lang="en-US" sz="2400" dirty="0"/>
              <a:t>: “</a:t>
            </a:r>
            <a:r>
              <a:rPr lang="pt-BR" sz="2400" dirty="0"/>
              <a:t>FORTE (0,5%) SOLUÇÃO DE CLORO</a:t>
            </a:r>
            <a:r>
              <a:rPr lang="en-US" sz="2400" b="1" dirty="0"/>
              <a:t>”</a:t>
            </a:r>
          </a:p>
          <a:p>
            <a:pPr algn="ctr"/>
            <a:endParaRPr lang="en-US" sz="800" b="1" dirty="0"/>
          </a:p>
          <a:p>
            <a:pPr algn="ctr"/>
            <a:endParaRPr lang="en-US" sz="800" b="1" dirty="0"/>
          </a:p>
          <a:p>
            <a:pPr algn="ctr"/>
            <a:r>
              <a:rPr lang="en-US" sz="2400" b="1" dirty="0"/>
              <a:t>AGUARDE 30 MINUTOS ANTES DE USAR
</a:t>
            </a:r>
          </a:p>
        </p:txBody>
      </p:sp>
      <p:sp>
        <p:nvSpPr>
          <p:cNvPr id="30" name="TextBox 29"/>
          <p:cNvSpPr txBox="1"/>
          <p:nvPr/>
        </p:nvSpPr>
        <p:spPr>
          <a:xfrm>
            <a:off x="4805269" y="4221967"/>
            <a:ext cx="5038633" cy="523220"/>
          </a:xfrm>
          <a:prstGeom prst="rect">
            <a:avLst/>
          </a:prstGeom>
          <a:noFill/>
        </p:spPr>
        <p:txBody>
          <a:bodyPr wrap="square" rtlCol="0">
            <a:spAutoFit/>
          </a:bodyPr>
          <a:lstStyle/>
          <a:p>
            <a:r>
              <a:rPr lang="en-US" sz="2800" b="1" dirty="0"/>
              <a:t>10</a:t>
            </a:r>
            <a:r>
              <a:rPr lang="en-US" b="1" dirty="0"/>
              <a:t> COLHERES DE SOPA CHEIAS DE CLORO</a:t>
            </a:r>
          </a:p>
        </p:txBody>
      </p:sp>
    </p:spTree>
    <p:extLst>
      <p:ext uri="{BB962C8B-B14F-4D97-AF65-F5344CB8AC3E}">
        <p14:creationId xmlns:p14="http://schemas.microsoft.com/office/powerpoint/2010/main" val="3233968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pt-BR" b="1" dirty="0">
                <a:solidFill>
                  <a:schemeClr val="bg1"/>
                </a:solidFill>
                <a:cs typeface="Aharoni" panose="02010803020104030203" pitchFamily="2" charset="-79"/>
              </a:rPr>
            </a:br>
            <a:r>
              <a:rPr lang="pt-BR" b="1" dirty="0">
                <a:solidFill>
                  <a:schemeClr val="bg1"/>
                </a:solidFill>
                <a:cs typeface="Aharoni" panose="02010803020104030203" pitchFamily="2" charset="-79"/>
              </a:rPr>
              <a:t>Coisas Importantes para Lembrar ao Limpar
</a:t>
            </a:r>
            <a:endParaRPr lang="en-US" b="1" dirty="0">
              <a:solidFill>
                <a:schemeClr val="bg1"/>
              </a:solidFill>
              <a:cs typeface="Aharoni" panose="02010803020104030203" pitchFamily="2" charset="-79"/>
            </a:endParaRPr>
          </a:p>
        </p:txBody>
      </p:sp>
      <p:sp>
        <p:nvSpPr>
          <p:cNvPr id="3" name="Content Placeholder 2"/>
          <p:cNvSpPr>
            <a:spLocks noGrp="1"/>
          </p:cNvSpPr>
          <p:nvPr>
            <p:ph sz="quarter" idx="1"/>
          </p:nvPr>
        </p:nvSpPr>
        <p:spPr>
          <a:xfrm>
            <a:off x="618977" y="1600201"/>
            <a:ext cx="10958733" cy="4525963"/>
          </a:xfrm>
        </p:spPr>
        <p:txBody>
          <a:bodyPr/>
          <a:lstStyle/>
          <a:p>
            <a:pPr>
              <a:lnSpc>
                <a:spcPct val="150000"/>
              </a:lnSpc>
            </a:pPr>
            <a:r>
              <a:rPr lang="pt-BR" sz="3200" b="1" dirty="0"/>
              <a:t>NUNCA mergulhe uma toalha suja num balde de cloro
NÃO limpe ou limpe superfícies com uma toalha seca</a:t>
            </a:r>
            <a:endParaRPr lang="en-US" sz="3200" dirty="0"/>
          </a:p>
          <a:p>
            <a:pPr>
              <a:lnSpc>
                <a:spcPct val="150000"/>
              </a:lnSpc>
            </a:pPr>
            <a:r>
              <a:rPr lang="pt-BR" sz="3200" b="1" dirty="0"/>
              <a:t>NÃO reutilizar toalhas, use apenas toalhas descartáveis
Mova lentamente, NÃO respingue ou pulverize</a:t>
            </a:r>
            <a:endParaRPr lang="en-US" sz="3200" b="1" dirty="0"/>
          </a:p>
          <a:p>
            <a:endParaRPr lang="en-US" dirty="0"/>
          </a:p>
        </p:txBody>
      </p:sp>
    </p:spTree>
    <p:extLst>
      <p:ext uri="{BB962C8B-B14F-4D97-AF65-F5344CB8AC3E}">
        <p14:creationId xmlns:p14="http://schemas.microsoft.com/office/powerpoint/2010/main" val="2870673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endParaRPr lang="en-US" sz="3600" dirty="0">
              <a:solidFill>
                <a:srgbClr val="080808"/>
              </a:solidFill>
              <a:latin typeface="+mj-lt"/>
              <a:ea typeface="+mj-ea"/>
              <a:cs typeface="+mj-cs"/>
            </a:endParaRPr>
          </a:p>
          <a:p>
            <a:pPr algn="ctr">
              <a:lnSpc>
                <a:spcPct val="90000"/>
              </a:lnSpc>
              <a:spcBef>
                <a:spcPct val="0"/>
              </a:spcBef>
              <a:spcAft>
                <a:spcPct val="35000"/>
              </a:spcAft>
            </a:pPr>
            <a:r>
              <a:rPr lang="en-US" sz="3600" dirty="0" err="1">
                <a:solidFill>
                  <a:srgbClr val="080808"/>
                </a:solidFill>
                <a:latin typeface="+mj-lt"/>
                <a:ea typeface="+mj-ea"/>
                <a:cs typeface="+mj-cs"/>
              </a:rPr>
              <a:t>Distanciamento</a:t>
            </a:r>
            <a:r>
              <a:rPr lang="en-US" sz="3600" dirty="0">
                <a:solidFill>
                  <a:srgbClr val="080808"/>
                </a:solidFill>
                <a:latin typeface="+mj-lt"/>
                <a:ea typeface="+mj-ea"/>
                <a:cs typeface="+mj-cs"/>
              </a:rPr>
              <a:t> Social
</a:t>
            </a:r>
            <a:endParaRPr lang="en-US" sz="3600" kern="1200" dirty="0">
              <a:solidFill>
                <a:srgbClr val="080808"/>
              </a:solidFill>
              <a:latin typeface="+mj-lt"/>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3">
            <a:extLst>
              <a:ext uri="{FF2B5EF4-FFF2-40B4-BE49-F238E27FC236}">
                <a16:creationId xmlns:a16="http://schemas.microsoft.com/office/drawing/2014/main" id="{95B70DB1-BF20-4941-8A85-AA7A4DC42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396" y="3786775"/>
            <a:ext cx="492919" cy="90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E849D629-4A1D-4F4D-A5DB-903EBA8BFE55}"/>
              </a:ext>
            </a:extLst>
          </p:cNvPr>
          <p:cNvPicPr>
            <a:picLocks noGrp="1" noChangeAspect="1" noChangeArrowheads="1"/>
          </p:cNvPicPr>
          <p:nvPr>
            <p:ph idx="1"/>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t="128" r="-2752"/>
          <a:stretch/>
        </p:blipFill>
        <p:spPr bwMode="auto">
          <a:xfrm>
            <a:off x="7032922" y="3733845"/>
            <a:ext cx="623930" cy="1013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Left-Right Arrow 6">
            <a:extLst>
              <a:ext uri="{FF2B5EF4-FFF2-40B4-BE49-F238E27FC236}">
                <a16:creationId xmlns:a16="http://schemas.microsoft.com/office/drawing/2014/main" id="{40C06294-511A-4341-94BC-0F6CCD97E9BA}"/>
              </a:ext>
            </a:extLst>
          </p:cNvPr>
          <p:cNvSpPr/>
          <p:nvPr/>
        </p:nvSpPr>
        <p:spPr>
          <a:xfrm>
            <a:off x="5785740" y="4134487"/>
            <a:ext cx="1073149" cy="211835"/>
          </a:xfrm>
          <a:prstGeom prst="lef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237643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pt-BR" b="1" dirty="0">
                <a:solidFill>
                  <a:schemeClr val="bg1"/>
                </a:solidFill>
                <a:latin typeface="+mn-lt"/>
                <a:cs typeface="Aharoni" panose="02010803020104030203" pitchFamily="2" charset="-79"/>
              </a:rPr>
            </a:br>
            <a:r>
              <a:rPr lang="pt-BR" b="1" dirty="0">
                <a:solidFill>
                  <a:schemeClr val="bg1"/>
                </a:solidFill>
                <a:latin typeface="+mn-lt"/>
                <a:cs typeface="Aharoni" panose="02010803020104030203" pitchFamily="2" charset="-79"/>
              </a:rPr>
              <a:t>Distanciamento Social: Centro de Saúde
</a:t>
            </a:r>
            <a:endParaRPr lang="en-US" b="1" dirty="0">
              <a:solidFill>
                <a:schemeClr val="bg1"/>
              </a:solidFill>
              <a:latin typeface="+mn-lt"/>
              <a:cs typeface="Aharoni" panose="02010803020104030203" pitchFamily="2" charset="-79"/>
            </a:endParaRPr>
          </a:p>
        </p:txBody>
      </p:sp>
      <p:sp>
        <p:nvSpPr>
          <p:cNvPr id="4" name="Content Placeholder 4"/>
          <p:cNvSpPr txBox="1">
            <a:spLocks/>
          </p:cNvSpPr>
          <p:nvPr/>
        </p:nvSpPr>
        <p:spPr>
          <a:xfrm>
            <a:off x="619432" y="1600200"/>
            <a:ext cx="11179278" cy="480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2"/>
              </a:buClr>
            </a:pPr>
            <a:r>
              <a:rPr lang="pt-BR" sz="2800" dirty="0"/>
              <a:t>Use equipamento de proteção individual adequado (EPI</a:t>
            </a:r>
            <a:r>
              <a:rPr lang="en-US" sz="2800" dirty="0"/>
              <a:t>)</a:t>
            </a:r>
          </a:p>
          <a:p>
            <a:pPr>
              <a:buClr>
                <a:schemeClr val="accent2"/>
              </a:buClr>
            </a:pPr>
            <a:r>
              <a:rPr lang="pt-BR" sz="2800" dirty="0"/>
              <a:t>Minimizar o contacto próximo desnecessário com os pacientes</a:t>
            </a:r>
          </a:p>
          <a:p>
            <a:pPr>
              <a:buClr>
                <a:schemeClr val="accent2"/>
              </a:buClr>
            </a:pPr>
            <a:r>
              <a:rPr lang="pt-BR" sz="2800" dirty="0"/>
              <a:t>Se não usar EPI, fique a pelo menos um metro de distância dos pacientes</a:t>
            </a:r>
            <a:endParaRPr lang="en-US" sz="2800" dirty="0"/>
          </a:p>
          <a:p>
            <a:pPr>
              <a:buClr>
                <a:schemeClr val="accent2"/>
              </a:buClr>
            </a:pPr>
            <a:r>
              <a:rPr lang="pt-BR" sz="2800" dirty="0"/>
              <a:t>Mantenha os pacientes e suas camas a pelo menos um metro de distância na sala de espera e nos quartos de internamento
Minimizar os visitantes nas instalações saúde</a:t>
            </a:r>
            <a:endParaRPr lang="en-US" sz="2800" dirty="0"/>
          </a:p>
          <a:p>
            <a:pPr>
              <a:buClr>
                <a:schemeClr val="accent2"/>
              </a:buClr>
            </a:pPr>
            <a:endParaRPr lang="en-US" sz="3600" dirty="0"/>
          </a:p>
          <a:p>
            <a:pPr marL="0" indent="0">
              <a:buClr>
                <a:schemeClr val="accent2"/>
              </a:buClr>
              <a:buNone/>
            </a:pPr>
            <a:endParaRPr lang="en-US" sz="3600" b="1" dirty="0"/>
          </a:p>
          <a:p>
            <a:pPr lvl="1">
              <a:buClr>
                <a:schemeClr val="accent2"/>
              </a:buClr>
            </a:pPr>
            <a:endParaRPr lang="en-US" dirty="0"/>
          </a:p>
          <a:p>
            <a:pPr lvl="1">
              <a:buClr>
                <a:schemeClr val="accent2"/>
              </a:buClr>
            </a:pPr>
            <a:endParaRPr lang="en-US" dirty="0"/>
          </a:p>
        </p:txBody>
      </p:sp>
    </p:spTree>
    <p:extLst>
      <p:ext uri="{BB962C8B-B14F-4D97-AF65-F5344CB8AC3E}">
        <p14:creationId xmlns:p14="http://schemas.microsoft.com/office/powerpoint/2010/main" val="2769386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44BE-DD05-468F-9B14-EF3B6DB5A184}"/>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Países </a:t>
            </a:r>
            <a:r>
              <a:rPr lang="en-US" b="1" dirty="0" err="1">
                <a:solidFill>
                  <a:schemeClr val="bg1"/>
                </a:solidFill>
                <a:latin typeface="+mn-lt"/>
                <a:cs typeface="Aharoni" panose="02010803020104030203" pitchFamily="2" charset="-79"/>
              </a:rPr>
              <a:t>afetados</a:t>
            </a:r>
            <a:r>
              <a:rPr lang="en-US" b="1" dirty="0">
                <a:solidFill>
                  <a:schemeClr val="bg1"/>
                </a:solidFill>
                <a:latin typeface="+mn-lt"/>
                <a:cs typeface="Aharoni" panose="02010803020104030203" pitchFamily="2" charset="-79"/>
              </a:rPr>
              <a:t>:  </a:t>
            </a:r>
          </a:p>
        </p:txBody>
      </p:sp>
      <p:pic>
        <p:nvPicPr>
          <p:cNvPr id="9" name="Content Placeholder 8">
            <a:hlinkClick r:id="rId2"/>
            <a:extLst>
              <a:ext uri="{FF2B5EF4-FFF2-40B4-BE49-F238E27FC236}">
                <a16:creationId xmlns:a16="http://schemas.microsoft.com/office/drawing/2014/main" id="{DBA8914D-4578-405B-BDD6-6CC93BBCAC6B}"/>
              </a:ext>
            </a:extLst>
          </p:cNvPr>
          <p:cNvPicPr>
            <a:picLocks noGrp="1" noChangeAspect="1"/>
          </p:cNvPicPr>
          <p:nvPr>
            <p:ph idx="1"/>
          </p:nvPr>
        </p:nvPicPr>
        <p:blipFill>
          <a:blip r:embed="rId3"/>
          <a:stretch>
            <a:fillRect/>
          </a:stretch>
        </p:blipFill>
        <p:spPr>
          <a:xfrm>
            <a:off x="838200" y="1385899"/>
            <a:ext cx="10359063" cy="4929852"/>
          </a:xfrm>
          <a:prstGeom prst="rect">
            <a:avLst/>
          </a:prstGeom>
        </p:spPr>
      </p:pic>
      <p:sp>
        <p:nvSpPr>
          <p:cNvPr id="3" name="TextBox 2">
            <a:extLst>
              <a:ext uri="{FF2B5EF4-FFF2-40B4-BE49-F238E27FC236}">
                <a16:creationId xmlns:a16="http://schemas.microsoft.com/office/drawing/2014/main" id="{3807D4F1-DB37-4FEE-A07C-6BBE743FF7DF}"/>
              </a:ext>
            </a:extLst>
          </p:cNvPr>
          <p:cNvSpPr txBox="1"/>
          <p:nvPr/>
        </p:nvSpPr>
        <p:spPr>
          <a:xfrm>
            <a:off x="838199" y="6315751"/>
            <a:ext cx="9114183" cy="369332"/>
          </a:xfrm>
          <a:prstGeom prst="rect">
            <a:avLst/>
          </a:prstGeom>
          <a:noFill/>
        </p:spPr>
        <p:txBody>
          <a:bodyPr wrap="square" rtlCol="0">
            <a:spAutoFit/>
          </a:bodyPr>
          <a:lstStyle/>
          <a:p>
            <a:r>
              <a:rPr lang="pt-BR" dirty="0"/>
              <a:t>Útima atualização 19/03/2020:  Clique na figura para obter informação atualizada</a:t>
            </a:r>
          </a:p>
        </p:txBody>
      </p:sp>
    </p:spTree>
    <p:extLst>
      <p:ext uri="{BB962C8B-B14F-4D97-AF65-F5344CB8AC3E}">
        <p14:creationId xmlns:p14="http://schemas.microsoft.com/office/powerpoint/2010/main" val="16425992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DE62-8C9F-4A6E-9C0B-BF397FC8FDC6}"/>
              </a:ext>
            </a:extLst>
          </p:cNvPr>
          <p:cNvSpPr>
            <a:spLocks noGrp="1"/>
          </p:cNvSpPr>
          <p:nvPr>
            <p:ph type="title"/>
          </p:nvPr>
        </p:nvSpPr>
        <p:spPr/>
        <p:txBody>
          <a:bodyPr>
            <a:normAutofit fontScale="90000"/>
          </a:bodyPr>
          <a:lstStyle/>
          <a:p>
            <a:br>
              <a:rPr lang="en-US" b="1" dirty="0">
                <a:solidFill>
                  <a:schemeClr val="bg1"/>
                </a:solidFill>
                <a:latin typeface="+mn-lt"/>
                <a:cs typeface="Aharoni" panose="02010803020104030203" pitchFamily="2" charset="-79"/>
              </a:rPr>
            </a:br>
            <a:r>
              <a:rPr lang="en-US" b="1" dirty="0" err="1">
                <a:solidFill>
                  <a:schemeClr val="bg1"/>
                </a:solidFill>
                <a:latin typeface="+mn-lt"/>
                <a:cs typeface="Aharoni" panose="02010803020104030203" pitchFamily="2" charset="-79"/>
              </a:rPr>
              <a:t>Distanciamento</a:t>
            </a:r>
            <a:r>
              <a:rPr lang="en-US" b="1" dirty="0">
                <a:solidFill>
                  <a:schemeClr val="bg1"/>
                </a:solidFill>
                <a:latin typeface="+mn-lt"/>
                <a:cs typeface="Aharoni" panose="02010803020104030203" pitchFamily="2" charset="-79"/>
              </a:rPr>
              <a:t> Social: </a:t>
            </a:r>
            <a:r>
              <a:rPr lang="en-US" b="1" dirty="0" err="1">
                <a:solidFill>
                  <a:schemeClr val="bg1"/>
                </a:solidFill>
                <a:latin typeface="+mn-lt"/>
                <a:cs typeface="Aharoni" panose="02010803020104030203" pitchFamily="2" charset="-79"/>
              </a:rPr>
              <a:t>Autocuidado</a:t>
            </a:r>
            <a:r>
              <a:rPr lang="en-US" b="1" dirty="0">
                <a:solidFill>
                  <a:schemeClr val="bg1"/>
                </a:solidFill>
                <a:latin typeface="+mn-lt"/>
                <a:cs typeface="Aharoni" panose="02010803020104030203" pitchFamily="2" charset="-79"/>
              </a:rPr>
              <a:t>
</a:t>
            </a:r>
          </a:p>
        </p:txBody>
      </p:sp>
      <p:sp>
        <p:nvSpPr>
          <p:cNvPr id="3" name="Content Placeholder 2">
            <a:extLst>
              <a:ext uri="{FF2B5EF4-FFF2-40B4-BE49-F238E27FC236}">
                <a16:creationId xmlns:a16="http://schemas.microsoft.com/office/drawing/2014/main" id="{E6B3DF17-5127-42FD-9219-E4ECC95C3362}"/>
              </a:ext>
            </a:extLst>
          </p:cNvPr>
          <p:cNvSpPr>
            <a:spLocks noGrp="1"/>
          </p:cNvSpPr>
          <p:nvPr>
            <p:ph idx="1"/>
          </p:nvPr>
        </p:nvSpPr>
        <p:spPr/>
        <p:txBody>
          <a:bodyPr/>
          <a:lstStyle/>
          <a:p>
            <a:r>
              <a:rPr lang="pt-BR" dirty="0"/>
              <a:t>Reduzir o tempo passado em lugares lotados, como a probabilidade de entrar em contacto pois pessoas doentes é maior
Mantenha distância de pelo menos um metro de pessoas que estão tossir ou espirrar</a:t>
            </a:r>
            <a:endParaRPr lang="en-US" dirty="0"/>
          </a:p>
          <a:p>
            <a:r>
              <a:rPr lang="pt-BR" dirty="0"/>
              <a:t>Evite tocar, abraçar, apertar as mãos ou beijar pessoas doentes
Não vá trabalhar se tiver uma febre igual ou superior a 37,8oC e/ou tiver uma tosse ativa </a:t>
            </a:r>
            <a:endParaRPr lang="en-US" dirty="0"/>
          </a:p>
        </p:txBody>
      </p:sp>
    </p:spTree>
    <p:extLst>
      <p:ext uri="{BB962C8B-B14F-4D97-AF65-F5344CB8AC3E}">
        <p14:creationId xmlns:p14="http://schemas.microsoft.com/office/powerpoint/2010/main" val="92381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DE54-42DF-497C-9261-19248F8B7BBB}"/>
              </a:ext>
            </a:extLst>
          </p:cNvPr>
          <p:cNvSpPr>
            <a:spLocks noGrp="1"/>
          </p:cNvSpPr>
          <p:nvPr>
            <p:ph type="title"/>
          </p:nvPr>
        </p:nvSpPr>
        <p:spPr/>
        <p:txBody>
          <a:bodyPr>
            <a:normAutofit fontScale="90000"/>
          </a:bodyPr>
          <a:lstStyle/>
          <a:p>
            <a:br>
              <a:rPr lang="en-US" b="1" dirty="0">
                <a:solidFill>
                  <a:schemeClr val="bg1"/>
                </a:solidFill>
                <a:latin typeface="+mn-lt"/>
                <a:cs typeface="Aharoni" panose="02010803020104030203" pitchFamily="2" charset="-79"/>
              </a:rPr>
            </a:br>
            <a:r>
              <a:rPr lang="en-US" b="1" dirty="0" err="1">
                <a:solidFill>
                  <a:schemeClr val="bg1"/>
                </a:solidFill>
                <a:latin typeface="+mn-lt"/>
                <a:cs typeface="Aharoni" panose="02010803020104030203" pitchFamily="2" charset="-79"/>
              </a:rPr>
              <a:t>Gotículas</a:t>
            </a:r>
            <a:r>
              <a:rPr lang="en-US" b="1" dirty="0">
                <a:solidFill>
                  <a:schemeClr val="bg1"/>
                </a:solidFill>
                <a:latin typeface="+mn-lt"/>
                <a:cs typeface="Aharoni" panose="02010803020104030203" pitchFamily="2" charset="-79"/>
              </a:rPr>
              <a:t> no </a:t>
            </a:r>
            <a:r>
              <a:rPr lang="en-US" b="1" dirty="0" err="1">
                <a:solidFill>
                  <a:schemeClr val="bg1"/>
                </a:solidFill>
                <a:latin typeface="+mn-lt"/>
                <a:cs typeface="Aharoni" panose="02010803020104030203" pitchFamily="2" charset="-79"/>
              </a:rPr>
              <a:t>Ar</a:t>
            </a:r>
            <a:r>
              <a:rPr lang="en-US" b="1" dirty="0">
                <a:solidFill>
                  <a:schemeClr val="bg1"/>
                </a:solidFill>
                <a:latin typeface="+mn-lt"/>
                <a:cs typeface="Aharoni" panose="02010803020104030203" pitchFamily="2" charset="-79"/>
              </a:rPr>
              <a:t>
</a:t>
            </a:r>
          </a:p>
        </p:txBody>
      </p:sp>
      <p:sp>
        <p:nvSpPr>
          <p:cNvPr id="3" name="Content Placeholder 2">
            <a:extLst>
              <a:ext uri="{FF2B5EF4-FFF2-40B4-BE49-F238E27FC236}">
                <a16:creationId xmlns:a16="http://schemas.microsoft.com/office/drawing/2014/main" id="{B3A62705-A12E-474C-9A03-95A4F44B104C}"/>
              </a:ext>
            </a:extLst>
          </p:cNvPr>
          <p:cNvSpPr>
            <a:spLocks noGrp="1"/>
          </p:cNvSpPr>
          <p:nvPr>
            <p:ph idx="1"/>
          </p:nvPr>
        </p:nvSpPr>
        <p:spPr>
          <a:xfrm>
            <a:off x="838200" y="1690688"/>
            <a:ext cx="10515600" cy="1927225"/>
          </a:xfrm>
        </p:spPr>
        <p:txBody>
          <a:bodyPr>
            <a:normAutofit/>
          </a:bodyPr>
          <a:lstStyle/>
          <a:p>
            <a:r>
              <a:rPr lang="pt-BR" dirty="0"/>
              <a:t>Geralmente geradas quando uma pessoa tosse, espirra ou fala
Viaja apenas curtas distâncias pelo ar, uma vez que são maiores e mais pesadas</a:t>
            </a:r>
            <a:endParaRPr lang="en-US" dirty="0"/>
          </a:p>
          <a:p>
            <a:r>
              <a:rPr lang="pt-BR" dirty="0"/>
              <a:t>Não permanecem suspensas no ar</a:t>
            </a:r>
            <a:endParaRPr lang="en-US" dirty="0"/>
          </a:p>
        </p:txBody>
      </p:sp>
      <p:pic>
        <p:nvPicPr>
          <p:cNvPr id="4" name="Content Placeholder 4" descr="A screenshot of a cell phone&#10;&#10;Description automatically generated">
            <a:extLst>
              <a:ext uri="{FF2B5EF4-FFF2-40B4-BE49-F238E27FC236}">
                <a16:creationId xmlns:a16="http://schemas.microsoft.com/office/drawing/2014/main" id="{F0A47F88-F11F-4EBB-BC66-5A4B0DAFA6F2}"/>
              </a:ext>
            </a:extLst>
          </p:cNvPr>
          <p:cNvPicPr>
            <a:picLocks noChangeAspect="1"/>
          </p:cNvPicPr>
          <p:nvPr/>
        </p:nvPicPr>
        <p:blipFill rotWithShape="1">
          <a:blip r:embed="rId2">
            <a:extLst>
              <a:ext uri="{28A0092B-C50C-407E-A947-70E740481C1C}">
                <a14:useLocalDpi xmlns:a14="http://schemas.microsoft.com/office/drawing/2010/main" val="0"/>
              </a:ext>
            </a:extLst>
          </a:blip>
          <a:srcRect l="2405" t="26487"/>
          <a:stretch/>
        </p:blipFill>
        <p:spPr>
          <a:xfrm>
            <a:off x="838200" y="4002170"/>
            <a:ext cx="5411836" cy="2476459"/>
          </a:xfrm>
          <a:prstGeom prst="rect">
            <a:avLst/>
          </a:prstGeom>
        </p:spPr>
      </p:pic>
      <p:sp>
        <p:nvSpPr>
          <p:cNvPr id="5" name="TextBox 4">
            <a:extLst>
              <a:ext uri="{FF2B5EF4-FFF2-40B4-BE49-F238E27FC236}">
                <a16:creationId xmlns:a16="http://schemas.microsoft.com/office/drawing/2014/main" id="{B9119B1C-389B-44B4-A0E6-F9064DFAF597}"/>
              </a:ext>
            </a:extLst>
          </p:cNvPr>
          <p:cNvSpPr txBox="1"/>
          <p:nvPr/>
        </p:nvSpPr>
        <p:spPr>
          <a:xfrm>
            <a:off x="6629188" y="3429000"/>
            <a:ext cx="5171162" cy="3416320"/>
          </a:xfrm>
          <a:prstGeom prst="rect">
            <a:avLst/>
          </a:prstGeom>
          <a:noFill/>
        </p:spPr>
        <p:txBody>
          <a:bodyPr wrap="square" rtlCol="0">
            <a:spAutoFit/>
          </a:bodyPr>
          <a:lstStyle/>
          <a:p>
            <a:r>
              <a:rPr lang="pt-BR" sz="2400" dirty="0">
                <a:solidFill>
                  <a:schemeClr val="bg1">
                    <a:lumMod val="40000"/>
                    <a:lumOff val="60000"/>
                  </a:schemeClr>
                </a:solidFill>
              </a:rPr>
              <a:t>A pessoa A está doente com uma doença respiratória
</a:t>
            </a:r>
            <a:endParaRPr lang="en-US" sz="2400" dirty="0">
              <a:solidFill>
                <a:schemeClr val="bg1">
                  <a:lumMod val="40000"/>
                  <a:lumOff val="60000"/>
                </a:schemeClr>
              </a:solidFill>
            </a:endParaRPr>
          </a:p>
          <a:p>
            <a:r>
              <a:rPr lang="pt-BR" sz="2400" dirty="0">
                <a:solidFill>
                  <a:schemeClr val="bg1">
                    <a:lumMod val="40000"/>
                    <a:lumOff val="60000"/>
                  </a:schemeClr>
                </a:solidFill>
              </a:rPr>
              <a:t>A pessoa B está a menos de 1 metro da pessoa A quando tosse
</a:t>
            </a:r>
            <a:endParaRPr lang="en-US" sz="2400" dirty="0">
              <a:solidFill>
                <a:schemeClr val="bg1">
                  <a:lumMod val="40000"/>
                  <a:lumOff val="60000"/>
                </a:schemeClr>
              </a:solidFill>
            </a:endParaRPr>
          </a:p>
          <a:p>
            <a:r>
              <a:rPr lang="pt-BR" sz="2400" dirty="0">
                <a:solidFill>
                  <a:schemeClr val="bg1">
                    <a:lumMod val="40000"/>
                    <a:lumOff val="60000"/>
                  </a:schemeClr>
                </a:solidFill>
              </a:rPr>
              <a:t>A pessoa C está a mais de 1 metro de distância e está protegida do vírus
</a:t>
            </a:r>
            <a:endParaRPr lang="en-US" sz="2400" dirty="0">
              <a:solidFill>
                <a:schemeClr val="bg1">
                  <a:lumMod val="40000"/>
                  <a:lumOff val="60000"/>
                </a:schemeClr>
              </a:solidFill>
            </a:endParaRPr>
          </a:p>
        </p:txBody>
      </p:sp>
    </p:spTree>
    <p:extLst>
      <p:ext uri="{BB962C8B-B14F-4D97-AF65-F5344CB8AC3E}">
        <p14:creationId xmlns:p14="http://schemas.microsoft.com/office/powerpoint/2010/main" val="362109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endParaRPr lang="en-US" sz="3600" dirty="0">
              <a:solidFill>
                <a:srgbClr val="080808"/>
              </a:solidFill>
              <a:latin typeface="+mj-lt"/>
              <a:ea typeface="+mj-ea"/>
              <a:cs typeface="+mj-cs"/>
            </a:endParaRPr>
          </a:p>
          <a:p>
            <a:pPr algn="ctr">
              <a:lnSpc>
                <a:spcPct val="90000"/>
              </a:lnSpc>
              <a:spcBef>
                <a:spcPct val="0"/>
              </a:spcBef>
              <a:spcAft>
                <a:spcPct val="35000"/>
              </a:spcAft>
            </a:pPr>
            <a:r>
              <a:rPr lang="en-US" sz="3600" dirty="0" err="1">
                <a:solidFill>
                  <a:srgbClr val="080808"/>
                </a:solidFill>
                <a:latin typeface="+mj-lt"/>
                <a:ea typeface="+mj-ea"/>
                <a:cs typeface="+mj-cs"/>
              </a:rPr>
              <a:t>Higiene</a:t>
            </a:r>
            <a:r>
              <a:rPr lang="en-US" sz="3600" dirty="0">
                <a:solidFill>
                  <a:srgbClr val="080808"/>
                </a:solidFill>
                <a:latin typeface="+mj-lt"/>
                <a:ea typeface="+mj-ea"/>
                <a:cs typeface="+mj-cs"/>
              </a:rPr>
              <a:t> </a:t>
            </a:r>
            <a:r>
              <a:rPr lang="en-US" sz="3600" dirty="0" err="1">
                <a:solidFill>
                  <a:srgbClr val="080808"/>
                </a:solidFill>
                <a:latin typeface="+mj-lt"/>
                <a:ea typeface="+mj-ea"/>
                <a:cs typeface="+mj-cs"/>
              </a:rPr>
              <a:t>Respiratória</a:t>
            </a:r>
            <a:r>
              <a:rPr lang="en-US" sz="3600" dirty="0">
                <a:solidFill>
                  <a:srgbClr val="080808"/>
                </a:solidFill>
                <a:latin typeface="+mj-lt"/>
                <a:ea typeface="+mj-ea"/>
                <a:cs typeface="+mj-cs"/>
              </a:rPr>
              <a:t>
</a:t>
            </a:r>
            <a:endParaRPr lang="en-US" sz="3600" kern="1200" dirty="0">
              <a:solidFill>
                <a:srgbClr val="080808"/>
              </a:solidFill>
              <a:latin typeface="+mj-lt"/>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37621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68A525-A9DF-4647-ADDD-06CE40A38436}"/>
              </a:ext>
            </a:extLst>
          </p:cNvPr>
          <p:cNvSpPr>
            <a:spLocks noGrp="1"/>
          </p:cNvSpPr>
          <p:nvPr>
            <p:ph type="title"/>
          </p:nvPr>
        </p:nvSpPr>
        <p:spPr>
          <a:xfrm>
            <a:off x="838200" y="291383"/>
            <a:ext cx="10515600" cy="1325563"/>
          </a:xfrm>
        </p:spPr>
        <p:txBody>
          <a:bodyPr>
            <a:normAutofit fontScale="90000"/>
          </a:bodyPr>
          <a:lstStyle/>
          <a:p>
            <a:br>
              <a:rPr lang="pt-BR" b="1" dirty="0">
                <a:solidFill>
                  <a:schemeClr val="bg1"/>
                </a:solidFill>
                <a:latin typeface="+mn-lt"/>
                <a:cs typeface="Aharoni" panose="02010803020104030203" pitchFamily="2" charset="-79"/>
              </a:rPr>
            </a:br>
            <a:r>
              <a:rPr lang="pt-BR" b="1" dirty="0">
                <a:solidFill>
                  <a:schemeClr val="bg1"/>
                </a:solidFill>
                <a:latin typeface="+mn-lt"/>
                <a:cs typeface="Aharoni" panose="02010803020104030203" pitchFamily="2" charset="-79"/>
              </a:rPr>
              <a:t>Higiene Respiratória: Paciente e Sua
</a:t>
            </a:r>
            <a:endParaRPr lang="en-US" b="1" dirty="0">
              <a:solidFill>
                <a:schemeClr val="bg1"/>
              </a:solidFill>
              <a:latin typeface="+mn-lt"/>
              <a:cs typeface="Aharoni" panose="02010803020104030203" pitchFamily="2" charset="-79"/>
            </a:endParaRPr>
          </a:p>
        </p:txBody>
      </p:sp>
      <p:sp>
        <p:nvSpPr>
          <p:cNvPr id="6" name="Content Placeholder 5">
            <a:extLst>
              <a:ext uri="{FF2B5EF4-FFF2-40B4-BE49-F238E27FC236}">
                <a16:creationId xmlns:a16="http://schemas.microsoft.com/office/drawing/2014/main" id="{DBC589B4-E27E-4465-9746-548A6971F5AA}"/>
              </a:ext>
            </a:extLst>
          </p:cNvPr>
          <p:cNvSpPr>
            <a:spLocks noGrp="1"/>
          </p:cNvSpPr>
          <p:nvPr>
            <p:ph idx="1"/>
          </p:nvPr>
        </p:nvSpPr>
        <p:spPr>
          <a:xfrm>
            <a:off x="838199" y="1825625"/>
            <a:ext cx="10528495" cy="4476701"/>
          </a:xfrm>
        </p:spPr>
        <p:txBody>
          <a:bodyPr>
            <a:normAutofit fontScale="92500" lnSpcReduction="10000"/>
          </a:bodyPr>
          <a:lstStyle/>
          <a:p>
            <a:r>
              <a:rPr lang="pt-BR" sz="3200" dirty="0"/>
              <a:t>Cubra sua boca e nariz com um lenço descartável quando tossir e espirrar</a:t>
            </a:r>
          </a:p>
          <a:p>
            <a:pPr lvl="1"/>
            <a:r>
              <a:rPr lang="pt-BR" sz="2800" dirty="0"/>
              <a:t>Descarte imediatamente o leço de papel numa lixeira automática</a:t>
            </a:r>
          </a:p>
          <a:p>
            <a:pPr lvl="1"/>
            <a:r>
              <a:rPr lang="pt-BR" sz="2800" dirty="0"/>
              <a:t>Lave suas mãos em seguida</a:t>
            </a:r>
          </a:p>
          <a:p>
            <a:r>
              <a:rPr lang="pt-BR" sz="3200" dirty="0"/>
              <a:t>Se você não tem um lenço, espirre no cotovelo</a:t>
            </a:r>
          </a:p>
          <a:p>
            <a:pPr marL="0" indent="0">
              <a:buNone/>
            </a:pPr>
            <a:endParaRPr lang="en-US" sz="3200" dirty="0"/>
          </a:p>
          <a:p>
            <a:r>
              <a:rPr lang="pt-BR" sz="3200" dirty="0"/>
              <a:t>Doentes que estão a tossir: Usar máscara cirúrgica/médica</a:t>
            </a:r>
          </a:p>
          <a:p>
            <a:pPr marL="0" indent="0">
              <a:buNone/>
            </a:pPr>
            <a:r>
              <a:rPr lang="en-US" sz="3200" dirty="0"/>
              <a:t> </a:t>
            </a:r>
          </a:p>
          <a:p>
            <a:r>
              <a:rPr lang="pt-BR" sz="3200" dirty="0"/>
              <a:t>Profissionais de saúde: Usar máscara cirúrgica ao prestar cuidados</a:t>
            </a:r>
            <a:endParaRPr lang="en-US" sz="3200" dirty="0"/>
          </a:p>
          <a:p>
            <a:endParaRPr lang="en-US" sz="3200" dirty="0"/>
          </a:p>
          <a:p>
            <a:pPr lvl="1"/>
            <a:endParaRPr lang="en-US" sz="2800" dirty="0"/>
          </a:p>
          <a:p>
            <a:pPr lvl="1"/>
            <a:endParaRPr lang="en-US" sz="2800" dirty="0"/>
          </a:p>
          <a:p>
            <a:endParaRPr lang="en-US" dirty="0"/>
          </a:p>
        </p:txBody>
      </p:sp>
    </p:spTree>
    <p:extLst>
      <p:ext uri="{BB962C8B-B14F-4D97-AF65-F5344CB8AC3E}">
        <p14:creationId xmlns:p14="http://schemas.microsoft.com/office/powerpoint/2010/main" val="229829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69B8-931B-49C2-8950-B4F423A9BCDD}"/>
              </a:ext>
            </a:extLst>
          </p:cNvPr>
          <p:cNvSpPr>
            <a:spLocks noGrp="1"/>
          </p:cNvSpPr>
          <p:nvPr>
            <p:ph type="title"/>
          </p:nvPr>
        </p:nvSpPr>
        <p:spPr/>
        <p:txBody>
          <a:bodyPr>
            <a:normAutofit fontScale="90000"/>
          </a:bodyPr>
          <a:lstStyle/>
          <a:p>
            <a:br>
              <a:rPr lang="pt-BR" b="1" dirty="0">
                <a:solidFill>
                  <a:schemeClr val="bg1"/>
                </a:solidFill>
                <a:latin typeface="+mn-lt"/>
                <a:cs typeface="Aharoni" panose="02010803020104030203" pitchFamily="2" charset="-79"/>
              </a:rPr>
            </a:br>
            <a:r>
              <a:rPr lang="pt-BR" b="1" dirty="0">
                <a:solidFill>
                  <a:schemeClr val="bg1"/>
                </a:solidFill>
                <a:latin typeface="+mn-lt"/>
                <a:cs typeface="Aharoni" panose="02010803020104030203" pitchFamily="2" charset="-79"/>
              </a:rPr>
              <a:t>Objetivo de Prevenção e Controle de Infeções
</a:t>
            </a:r>
            <a:endParaRPr lang="en-US" b="1" dirty="0">
              <a:solidFill>
                <a:schemeClr val="bg1"/>
              </a:solidFill>
              <a:latin typeface="+mn-lt"/>
              <a:cs typeface="Aharoni" panose="02010803020104030203" pitchFamily="2" charset="-79"/>
            </a:endParaRPr>
          </a:p>
        </p:txBody>
      </p:sp>
      <p:sp>
        <p:nvSpPr>
          <p:cNvPr id="3" name="Content Placeholder 2">
            <a:extLst>
              <a:ext uri="{FF2B5EF4-FFF2-40B4-BE49-F238E27FC236}">
                <a16:creationId xmlns:a16="http://schemas.microsoft.com/office/drawing/2014/main" id="{E793EDE8-DEAA-4087-8894-7A156FF6ACCE}"/>
              </a:ext>
            </a:extLst>
          </p:cNvPr>
          <p:cNvSpPr>
            <a:spLocks noGrp="1"/>
          </p:cNvSpPr>
          <p:nvPr>
            <p:ph idx="1"/>
          </p:nvPr>
        </p:nvSpPr>
        <p:spPr/>
        <p:txBody>
          <a:bodyPr/>
          <a:lstStyle/>
          <a:p>
            <a:r>
              <a:rPr lang="pt-BR" dirty="0"/>
              <a:t>Para se proteger de ser infetado
Para prevenir a propagação de doenças a outros</a:t>
            </a:r>
            <a:endParaRPr lang="en-US" dirty="0"/>
          </a:p>
          <a:p>
            <a:pPr marL="0" indent="0" algn="ctr">
              <a:buNone/>
            </a:pPr>
            <a:endParaRPr lang="en-US" dirty="0"/>
          </a:p>
          <a:p>
            <a:pPr marL="0" indent="0" algn="ctr">
              <a:buNone/>
            </a:pPr>
            <a:r>
              <a:rPr lang="pt-BR" sz="3600" dirty="0">
                <a:solidFill>
                  <a:schemeClr val="bg1">
                    <a:lumMod val="60000"/>
                    <a:lumOff val="40000"/>
                  </a:schemeClr>
                </a:solidFill>
              </a:rPr>
              <a:t>PARA QUEBRAR A CADEIA DE TRANSMISSÃO</a:t>
            </a:r>
            <a:r>
              <a:rPr lang="en-US" sz="3600" dirty="0">
                <a:solidFill>
                  <a:schemeClr val="bg1">
                    <a:lumMod val="60000"/>
                    <a:lumOff val="40000"/>
                  </a:schemeClr>
                </a:solidFill>
              </a:rPr>
              <a:t>!</a:t>
            </a:r>
          </a:p>
          <a:p>
            <a:pPr marL="0" indent="0">
              <a:buNone/>
            </a:pPr>
            <a:endParaRPr lang="en-US" dirty="0"/>
          </a:p>
          <a:p>
            <a:pPr marL="0" indent="0">
              <a:buNone/>
            </a:pPr>
            <a:endParaRPr lang="en-US" dirty="0"/>
          </a:p>
        </p:txBody>
      </p:sp>
      <p:pic>
        <p:nvPicPr>
          <p:cNvPr id="7" name="Picture 6" descr="A picture containing drawing&#10;&#10;Description automatically generated">
            <a:extLst>
              <a:ext uri="{FF2B5EF4-FFF2-40B4-BE49-F238E27FC236}">
                <a16:creationId xmlns:a16="http://schemas.microsoft.com/office/drawing/2014/main" id="{642D16C4-6089-4969-A680-40B395D57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095" y="4300538"/>
            <a:ext cx="7724180" cy="1647825"/>
          </a:xfrm>
          <a:prstGeom prst="rect">
            <a:avLst/>
          </a:prstGeom>
        </p:spPr>
      </p:pic>
    </p:spTree>
    <p:extLst>
      <p:ext uri="{BB962C8B-B14F-4D97-AF65-F5344CB8AC3E}">
        <p14:creationId xmlns:p14="http://schemas.microsoft.com/office/powerpoint/2010/main" val="273650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AE57-7A8D-466B-84F6-2F7E9A92AD0F}"/>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Questões?</a:t>
            </a:r>
          </a:p>
        </p:txBody>
      </p:sp>
      <p:sp>
        <p:nvSpPr>
          <p:cNvPr id="3" name="Content Placeholder 2">
            <a:extLst>
              <a:ext uri="{FF2B5EF4-FFF2-40B4-BE49-F238E27FC236}">
                <a16:creationId xmlns:a16="http://schemas.microsoft.com/office/drawing/2014/main" id="{0FD10F75-15E0-450E-B912-D0190A0C640F}"/>
              </a:ext>
            </a:extLst>
          </p:cNvPr>
          <p:cNvSpPr>
            <a:spLocks noGrp="1"/>
          </p:cNvSpPr>
          <p:nvPr>
            <p:ph idx="1"/>
          </p:nvPr>
        </p:nvSpPr>
        <p:spPr/>
        <p:txBody>
          <a:bodyPr/>
          <a:lstStyle/>
          <a:p>
            <a:pPr marL="0" indent="0">
              <a:buNone/>
            </a:pPr>
            <a:r>
              <a:rPr lang="pt-BR" dirty="0"/>
              <a:t>Para se manter atualizado, consulte as seguintes organizações de Saúde Pública:</a:t>
            </a:r>
          </a:p>
          <a:p>
            <a:pPr marL="0" indent="0">
              <a:buNone/>
            </a:pPr>
            <a:r>
              <a:rPr lang="pt-BR" dirty="0"/>
              <a:t>WHO: </a:t>
            </a:r>
            <a:r>
              <a:rPr lang="pt-BR" dirty="0">
                <a:hlinkClick r:id="rId2"/>
              </a:rPr>
              <a:t>https://www.who.int/health-topics/coronavirus</a:t>
            </a:r>
            <a:r>
              <a:rPr lang="pt-BR" dirty="0"/>
              <a:t>  </a:t>
            </a:r>
          </a:p>
          <a:p>
            <a:pPr marL="0" indent="0">
              <a:buNone/>
            </a:pPr>
            <a:r>
              <a:rPr lang="pt-BR" dirty="0"/>
              <a:t>OMS: </a:t>
            </a:r>
            <a:r>
              <a:rPr lang="pt-BR" dirty="0">
                <a:hlinkClick r:id="rId3"/>
              </a:rPr>
              <a:t>https://www.who.int/eportuguese/countries/prt/pt/</a:t>
            </a:r>
            <a:r>
              <a:rPr lang="pt-BR" dirty="0"/>
              <a:t>  </a:t>
            </a:r>
          </a:p>
          <a:p>
            <a:pPr marL="0" indent="0">
              <a:buNone/>
            </a:pPr>
            <a:r>
              <a:rPr lang="pt-BR" dirty="0"/>
              <a:t>CDC: </a:t>
            </a:r>
            <a:r>
              <a:rPr lang="pt-BR" dirty="0">
                <a:hlinkClick r:id="rId4"/>
              </a:rPr>
              <a:t>https://www.cdc.gov/coronavirus/2019-ncov/index.html</a:t>
            </a:r>
            <a:r>
              <a:rPr lang="pt-BR" dirty="0"/>
              <a:t> </a:t>
            </a:r>
          </a:p>
          <a:p>
            <a:endParaRPr lang="en-US" dirty="0"/>
          </a:p>
        </p:txBody>
      </p:sp>
    </p:spTree>
    <p:extLst>
      <p:ext uri="{BB962C8B-B14F-4D97-AF65-F5344CB8AC3E}">
        <p14:creationId xmlns:p14="http://schemas.microsoft.com/office/powerpoint/2010/main" val="2607922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614" y="1783959"/>
            <a:ext cx="4087306" cy="2889114"/>
          </a:xfrm>
        </p:spPr>
        <p:txBody>
          <a:bodyPr vert="horz" lIns="91440" tIns="45720" rIns="91440" bIns="45720" rtlCol="0" anchor="b">
            <a:normAutofit/>
          </a:bodyPr>
          <a:lstStyle/>
          <a:p>
            <a:r>
              <a:rPr lang="en-US" sz="3800" dirty="0" err="1"/>
              <a:t>Erros</a:t>
            </a:r>
            <a:r>
              <a:rPr lang="en-US" sz="3800" dirty="0"/>
              <a:t> </a:t>
            </a:r>
            <a:r>
              <a:rPr lang="en-US" sz="3800" dirty="0" err="1"/>
              <a:t>Usando</a:t>
            </a:r>
            <a:r>
              <a:rPr lang="en-US" sz="3800" dirty="0"/>
              <a:t> EPI </a:t>
            </a:r>
            <a:br>
              <a:rPr lang="en-US" sz="3800" dirty="0"/>
            </a:br>
            <a:r>
              <a:rPr lang="en-US" sz="3800" dirty="0"/>
              <a:t>&amp; </a:t>
            </a:r>
            <a:br>
              <a:rPr lang="en-US" sz="3800" dirty="0"/>
            </a:br>
            <a:r>
              <a:rPr lang="en-US" sz="3800" dirty="0" err="1"/>
              <a:t>Alternativas</a:t>
            </a:r>
            <a:r>
              <a:rPr lang="en-US" sz="3800" dirty="0"/>
              <a:t> de EPI</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92"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378080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br>
              <a:rPr lang="en-US" b="1" dirty="0">
                <a:solidFill>
                  <a:schemeClr val="bg1"/>
                </a:solidFill>
                <a:latin typeface="+mn-lt"/>
                <a:cs typeface="Aharoni" panose="02010803020104030203" pitchFamily="2" charset="-79"/>
              </a:rPr>
            </a:br>
            <a:r>
              <a:rPr lang="en-US" b="1" dirty="0" err="1">
                <a:solidFill>
                  <a:schemeClr val="bg1"/>
                </a:solidFill>
                <a:latin typeface="+mn-lt"/>
                <a:cs typeface="Aharoni" panose="02010803020104030203" pitchFamily="2" charset="-79"/>
              </a:rPr>
              <a:t>Objetivos</a:t>
            </a:r>
            <a:r>
              <a:rPr lang="en-US" b="1" dirty="0">
                <a:solidFill>
                  <a:schemeClr val="bg1"/>
                </a:solidFill>
                <a:latin typeface="+mn-lt"/>
                <a:cs typeface="Aharoni" panose="02010803020104030203" pitchFamily="2" charset="-79"/>
              </a:rPr>
              <a:t> de </a:t>
            </a:r>
            <a:r>
              <a:rPr lang="en-US" b="1" dirty="0" err="1">
                <a:solidFill>
                  <a:schemeClr val="bg1"/>
                </a:solidFill>
                <a:latin typeface="+mn-lt"/>
                <a:cs typeface="Aharoni" panose="02010803020104030203" pitchFamily="2" charset="-79"/>
              </a:rPr>
              <a:t>Aprendizagem</a:t>
            </a:r>
            <a:r>
              <a:rPr lang="en-US" b="1" dirty="0">
                <a:solidFill>
                  <a:schemeClr val="bg1"/>
                </a:solidFill>
                <a:latin typeface="+mn-lt"/>
                <a:cs typeface="Aharoni" panose="02010803020104030203" pitchFamily="2" charset="-79"/>
              </a:rPr>
              <a:t>
</a:t>
            </a:r>
            <a:endParaRPr lang="en-GB" b="1" dirty="0">
              <a:solidFill>
                <a:schemeClr val="bg1"/>
              </a:solidFill>
              <a:latin typeface="+mn-lt"/>
              <a:cs typeface="Aharoni" panose="02010803020104030203" pitchFamily="2" charset="-79"/>
            </a:endParaRPr>
          </a:p>
        </p:txBody>
      </p:sp>
      <p:sp>
        <p:nvSpPr>
          <p:cNvPr id="7" name="Content Placeholder 6"/>
          <p:cNvSpPr>
            <a:spLocks noGrp="1"/>
          </p:cNvSpPr>
          <p:nvPr>
            <p:ph idx="1"/>
          </p:nvPr>
        </p:nvSpPr>
        <p:spPr/>
        <p:txBody>
          <a:bodyPr>
            <a:normAutofit/>
          </a:bodyPr>
          <a:lstStyle/>
          <a:p>
            <a:r>
              <a:rPr lang="pt-BR" sz="3000" dirty="0"/>
              <a:t>No final desta sessão, o participante será capaz de</a:t>
            </a:r>
            <a:r>
              <a:rPr lang="en-US" sz="3000" dirty="0"/>
              <a:t>:</a:t>
            </a:r>
          </a:p>
          <a:p>
            <a:endParaRPr lang="en-US" sz="3000" dirty="0"/>
          </a:p>
          <a:p>
            <a:pPr lvl="1"/>
            <a:r>
              <a:rPr lang="pt-BR" sz="3000" dirty="0"/>
              <a:t>Identificar erros comuns de EPI e explicar a ação correta a tomar quando um erro é identificado
Explicar como adaptar materiais quando EPI é limitado</a:t>
            </a:r>
            <a:endParaRPr lang="en-GB" sz="3000" dirty="0"/>
          </a:p>
        </p:txBody>
      </p:sp>
    </p:spTree>
    <p:extLst>
      <p:ext uri="{BB962C8B-B14F-4D97-AF65-F5344CB8AC3E}">
        <p14:creationId xmlns:p14="http://schemas.microsoft.com/office/powerpoint/2010/main" val="1428729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pt-BR" b="1" dirty="0">
                <a:solidFill>
                  <a:schemeClr val="bg1"/>
                </a:solidFill>
                <a:latin typeface="+mn-lt"/>
                <a:cs typeface="Aharoni" panose="02010803020104030203" pitchFamily="2" charset="-79"/>
              </a:rPr>
            </a:br>
            <a:r>
              <a:rPr lang="pt-BR" b="1" dirty="0">
                <a:solidFill>
                  <a:schemeClr val="bg1"/>
                </a:solidFill>
                <a:latin typeface="+mn-lt"/>
                <a:cs typeface="Aharoni" panose="02010803020104030203" pitchFamily="2" charset="-79"/>
              </a:rPr>
              <a:t>Exemplo 1: Encontre o Erro do EPI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sz="half" idx="1"/>
          </p:nvPr>
        </p:nvSpPr>
        <p:spPr>
          <a:xfrm>
            <a:off x="762000" y="1429671"/>
            <a:ext cx="5105400" cy="4756150"/>
          </a:xfrm>
        </p:spPr>
        <p:txBody>
          <a:bodyPr/>
          <a:lstStyle/>
          <a:p>
            <a:pPr marL="0" indent="0">
              <a:spcBef>
                <a:spcPts val="0"/>
              </a:spcBef>
              <a:buNone/>
            </a:pPr>
            <a:r>
              <a:rPr lang="en-US" sz="3200" dirty="0" err="1"/>
              <a:t>Problema</a:t>
            </a:r>
            <a:endParaRPr lang="en-US" sz="3200"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sz="3200" dirty="0"/>
          </a:p>
          <a:p>
            <a:pPr marL="0" indent="0">
              <a:spcBef>
                <a:spcPts val="0"/>
              </a:spcBef>
              <a:buNone/>
            </a:pPr>
            <a:r>
              <a:rPr lang="en-US" sz="3200" dirty="0" err="1"/>
              <a:t>Ação</a:t>
            </a:r>
            <a:r>
              <a:rPr lang="en-US" sz="3200" dirty="0"/>
              <a:t> </a:t>
            </a:r>
            <a:r>
              <a:rPr lang="en-US" sz="3200" dirty="0" err="1"/>
              <a:t>Correta</a:t>
            </a:r>
            <a:r>
              <a:rPr lang="en-US" sz="3200" dirty="0"/>
              <a:t>
</a:t>
            </a:r>
          </a:p>
        </p:txBody>
      </p:sp>
      <p:pic>
        <p:nvPicPr>
          <p:cNvPr id="9" name="Picture 8"/>
          <p:cNvPicPr>
            <a:picLocks noChangeAspect="1"/>
          </p:cNvPicPr>
          <p:nvPr/>
        </p:nvPicPr>
        <p:blipFill>
          <a:blip r:embed="rId2"/>
          <a:stretch>
            <a:fillRect/>
          </a:stretch>
        </p:blipFill>
        <p:spPr>
          <a:xfrm>
            <a:off x="7496990" y="1332864"/>
            <a:ext cx="4085409" cy="4949764"/>
          </a:xfrm>
          <a:prstGeom prst="rect">
            <a:avLst/>
          </a:prstGeom>
        </p:spPr>
      </p:pic>
      <p:sp>
        <p:nvSpPr>
          <p:cNvPr id="10" name="TextBox 9"/>
          <p:cNvSpPr txBox="1"/>
          <p:nvPr/>
        </p:nvSpPr>
        <p:spPr>
          <a:xfrm>
            <a:off x="990599" y="2081138"/>
            <a:ext cx="3553265" cy="1015663"/>
          </a:xfrm>
          <a:prstGeom prst="rect">
            <a:avLst/>
          </a:prstGeom>
          <a:noFill/>
        </p:spPr>
        <p:txBody>
          <a:bodyPr wrap="square" rtlCol="0">
            <a:spAutoFit/>
          </a:bodyPr>
          <a:lstStyle/>
          <a:p>
            <a:pPr marL="342900" indent="-342900">
              <a:buFont typeface="Arial" panose="020B0604020202020204" pitchFamily="34" charset="0"/>
              <a:buChar char="•"/>
            </a:pPr>
            <a:r>
              <a:rPr lang="pt-BR" sz="3000" dirty="0"/>
              <a:t>Segurando o telefone com luvas</a:t>
            </a:r>
            <a:endParaRPr lang="en-GB" sz="3000" dirty="0"/>
          </a:p>
        </p:txBody>
      </p:sp>
      <p:sp>
        <p:nvSpPr>
          <p:cNvPr id="11" name="TextBox 10"/>
          <p:cNvSpPr txBox="1"/>
          <p:nvPr/>
        </p:nvSpPr>
        <p:spPr>
          <a:xfrm>
            <a:off x="990599" y="3946751"/>
            <a:ext cx="6370321" cy="2862322"/>
          </a:xfrm>
          <a:prstGeom prst="rect">
            <a:avLst/>
          </a:prstGeom>
          <a:noFill/>
        </p:spPr>
        <p:txBody>
          <a:bodyPr wrap="square" rtlCol="0">
            <a:spAutoFit/>
          </a:bodyPr>
          <a:lstStyle/>
          <a:p>
            <a:pPr marL="342900" indent="-342900">
              <a:buFont typeface="Arial" panose="020B0604020202020204" pitchFamily="34" charset="0"/>
              <a:buChar char="•"/>
            </a:pPr>
            <a:r>
              <a:rPr lang="pt-BR" sz="3000" dirty="0"/>
              <a:t>Não recolha objetos (telefones, canetas, livros, ficheiros do paciente, etc.) enquanto estiver a usar EPI
Retire as luvas, faça a higiene das mãos e, em seguida, pegue objetos</a:t>
            </a:r>
            <a:endParaRPr lang="en-GB" sz="3000" dirty="0"/>
          </a:p>
        </p:txBody>
      </p:sp>
    </p:spTree>
    <p:extLst>
      <p:ext uri="{BB962C8B-B14F-4D97-AF65-F5344CB8AC3E}">
        <p14:creationId xmlns:p14="http://schemas.microsoft.com/office/powerpoint/2010/main" val="349971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pt-BR" b="1" dirty="0">
                <a:solidFill>
                  <a:schemeClr val="bg1"/>
                </a:solidFill>
                <a:latin typeface="+mn-lt"/>
                <a:cs typeface="Aharoni" panose="02010803020104030203" pitchFamily="2" charset="-79"/>
              </a:rPr>
            </a:br>
            <a:r>
              <a:rPr lang="pt-BR" b="1" dirty="0">
                <a:solidFill>
                  <a:schemeClr val="bg1"/>
                </a:solidFill>
                <a:latin typeface="+mn-lt"/>
                <a:cs typeface="Aharoni" panose="02010803020104030203" pitchFamily="2" charset="-79"/>
              </a:rPr>
              <a:t>Exemplo 2: Encontrar os Erros do EPI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sz="half" idx="1"/>
          </p:nvPr>
        </p:nvSpPr>
        <p:spPr>
          <a:xfrm>
            <a:off x="838200" y="1491457"/>
            <a:ext cx="5181600" cy="4351338"/>
          </a:xfrm>
        </p:spPr>
        <p:txBody>
          <a:bodyPr/>
          <a:lstStyle/>
          <a:p>
            <a:pPr marL="0" indent="0">
              <a:buNone/>
            </a:pPr>
            <a:r>
              <a:rPr lang="en-US" sz="3200" dirty="0" err="1"/>
              <a:t>Problema</a:t>
            </a:r>
            <a:r>
              <a:rPr lang="en-US" sz="3200" dirty="0"/>
              <a:t>
</a:t>
            </a:r>
            <a:endParaRPr lang="en-US" dirty="0"/>
          </a:p>
          <a:p>
            <a:pPr marL="0" indent="0">
              <a:buNone/>
            </a:pPr>
            <a:endParaRPr lang="en-US" dirty="0"/>
          </a:p>
          <a:p>
            <a:pPr marL="0" indent="0">
              <a:buNone/>
            </a:pPr>
            <a:endParaRPr lang="en-US" dirty="0"/>
          </a:p>
          <a:p>
            <a:pPr marL="0" indent="0">
              <a:buNone/>
            </a:pPr>
            <a:endParaRPr lang="en-US" sz="3200" dirty="0"/>
          </a:p>
          <a:p>
            <a:pPr marL="0" indent="0">
              <a:buNone/>
            </a:pPr>
            <a:r>
              <a:rPr lang="en-US" sz="3200" dirty="0" err="1"/>
              <a:t>Ação</a:t>
            </a:r>
            <a:r>
              <a:rPr lang="en-US" sz="3200" dirty="0"/>
              <a:t> </a:t>
            </a:r>
            <a:r>
              <a:rPr lang="en-US" sz="3200" dirty="0" err="1"/>
              <a:t>Correta</a:t>
            </a:r>
            <a:r>
              <a:rPr lang="en-US" sz="3200" dirty="0"/>
              <a:t>
</a:t>
            </a:r>
            <a:endParaRPr lang="en-GB" sz="3200" dirty="0"/>
          </a:p>
        </p:txBody>
      </p:sp>
      <p:pic>
        <p:nvPicPr>
          <p:cNvPr id="7" name="Content Placeholder 6"/>
          <p:cNvPicPr>
            <a:picLocks noGrp="1" noChangeAspect="1"/>
          </p:cNvPicPr>
          <p:nvPr>
            <p:ph sz="half" idx="2"/>
          </p:nvPr>
        </p:nvPicPr>
        <p:blipFill>
          <a:blip r:embed="rId2"/>
          <a:stretch>
            <a:fillRect/>
          </a:stretch>
        </p:blipFill>
        <p:spPr>
          <a:xfrm>
            <a:off x="7463759" y="1450755"/>
            <a:ext cx="4728241" cy="4192808"/>
          </a:xfrm>
          <a:prstGeom prst="rect">
            <a:avLst/>
          </a:prstGeom>
        </p:spPr>
      </p:pic>
      <p:sp>
        <p:nvSpPr>
          <p:cNvPr id="8" name="TextBox 7"/>
          <p:cNvSpPr txBox="1"/>
          <p:nvPr/>
        </p:nvSpPr>
        <p:spPr>
          <a:xfrm>
            <a:off x="1282198" y="1882786"/>
            <a:ext cx="5343684" cy="2246769"/>
          </a:xfrm>
          <a:prstGeom prst="rect">
            <a:avLst/>
          </a:prstGeom>
          <a:noFill/>
        </p:spPr>
        <p:txBody>
          <a:bodyPr wrap="square" rtlCol="0">
            <a:spAutoFit/>
          </a:bodyPr>
          <a:lstStyle/>
          <a:p>
            <a:pPr marL="285750" indent="-285750">
              <a:buFont typeface="Arial" panose="020B0604020202020204" pitchFamily="34" charset="0"/>
              <a:buChar char="•"/>
            </a:pPr>
            <a:r>
              <a:rPr lang="pt-BR" sz="2800" dirty="0"/>
              <a:t>Máscara facial não cobrindo nariz e boca
</a:t>
            </a:r>
            <a:r>
              <a:rPr lang="en-US" sz="2800" dirty="0" err="1"/>
              <a:t>Luvas</a:t>
            </a:r>
            <a:r>
              <a:rPr lang="en-US" sz="2800" dirty="0"/>
              <a:t> </a:t>
            </a:r>
            <a:r>
              <a:rPr lang="en-US" sz="2800" dirty="0" err="1"/>
              <a:t>visivelmente</a:t>
            </a:r>
            <a:r>
              <a:rPr lang="en-US" sz="2800" dirty="0"/>
              <a:t> </a:t>
            </a:r>
            <a:r>
              <a:rPr lang="en-US" sz="2800" dirty="0" err="1"/>
              <a:t>sujas</a:t>
            </a:r>
            <a:endParaRPr lang="en-US" sz="2800" dirty="0"/>
          </a:p>
          <a:p>
            <a:pPr marL="285750" indent="-285750">
              <a:buFont typeface="Arial" panose="020B0604020202020204" pitchFamily="34" charset="0"/>
              <a:buChar char="•"/>
            </a:pPr>
            <a:r>
              <a:rPr lang="pt-BR" sz="2800" dirty="0"/>
              <a:t>Usando EPI fora da área de saúde</a:t>
            </a:r>
            <a:endParaRPr lang="en-GB" sz="2800" dirty="0"/>
          </a:p>
        </p:txBody>
      </p:sp>
      <p:sp>
        <p:nvSpPr>
          <p:cNvPr id="9" name="TextBox 8"/>
          <p:cNvSpPr txBox="1"/>
          <p:nvPr/>
        </p:nvSpPr>
        <p:spPr>
          <a:xfrm>
            <a:off x="1282198" y="4692721"/>
            <a:ext cx="6181561" cy="2677656"/>
          </a:xfrm>
          <a:prstGeom prst="rect">
            <a:avLst/>
          </a:prstGeom>
          <a:noFill/>
        </p:spPr>
        <p:txBody>
          <a:bodyPr wrap="square" rtlCol="0">
            <a:spAutoFit/>
          </a:bodyPr>
          <a:lstStyle/>
          <a:p>
            <a:pPr marL="285750" indent="-285750">
              <a:buFont typeface="Arial" panose="020B0604020202020204" pitchFamily="34" charset="0"/>
              <a:buChar char="•"/>
            </a:pPr>
            <a:r>
              <a:rPr lang="pt-BR" sz="2800" dirty="0"/>
              <a:t>Certifique-se de que a máscara facial cobre completamente o nariz e a boca e ajuste-a para caber
Remova o PPE antes de deixar a área das instalações de saúde
</a:t>
            </a:r>
            <a:endParaRPr lang="en-GB" sz="2800" dirty="0"/>
          </a:p>
        </p:txBody>
      </p:sp>
    </p:spTree>
    <p:extLst>
      <p:ext uri="{BB962C8B-B14F-4D97-AF65-F5344CB8AC3E}">
        <p14:creationId xmlns:p14="http://schemas.microsoft.com/office/powerpoint/2010/main" val="40337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FB171-E579-441E-8BD5-2E2C2D925E02}"/>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COVID-19</a:t>
            </a:r>
            <a:r>
              <a:rPr lang="en-US" dirty="0"/>
              <a:t> </a:t>
            </a:r>
          </a:p>
        </p:txBody>
      </p:sp>
      <p:sp>
        <p:nvSpPr>
          <p:cNvPr id="3" name="Content Placeholder 2">
            <a:extLst>
              <a:ext uri="{FF2B5EF4-FFF2-40B4-BE49-F238E27FC236}">
                <a16:creationId xmlns:a16="http://schemas.microsoft.com/office/drawing/2014/main" id="{40F1C890-0F87-4652-A523-C171541DDB5D}"/>
              </a:ext>
            </a:extLst>
          </p:cNvPr>
          <p:cNvSpPr>
            <a:spLocks noGrp="1"/>
          </p:cNvSpPr>
          <p:nvPr>
            <p:ph idx="1"/>
          </p:nvPr>
        </p:nvSpPr>
        <p:spPr>
          <a:xfrm>
            <a:off x="838200" y="1564368"/>
            <a:ext cx="10515600" cy="4351338"/>
          </a:xfrm>
        </p:spPr>
        <p:txBody>
          <a:bodyPr>
            <a:normAutofit lnSpcReduction="10000"/>
          </a:bodyPr>
          <a:lstStyle/>
          <a:p>
            <a:r>
              <a:rPr lang="pt-BR" sz="3200" dirty="0">
                <a:solidFill>
                  <a:schemeClr val="bg1">
                    <a:lumMod val="40000"/>
                    <a:lumOff val="60000"/>
                  </a:schemeClr>
                </a:solidFill>
              </a:rPr>
              <a:t>Período de incubação, o período entre a exposição a uma infecção e o aparecimento dos primeiros sintomas: varia de 1 a 14 dias</a:t>
            </a:r>
            <a:r>
              <a:rPr lang="en-US" sz="3200" baseline="30000" dirty="0"/>
              <a:t>1</a:t>
            </a:r>
            <a:endParaRPr lang="en-US" sz="3200" dirty="0"/>
          </a:p>
          <a:p>
            <a:pPr marL="0" indent="0">
              <a:buNone/>
            </a:pPr>
            <a:r>
              <a:rPr lang="pt-BR" sz="3200" dirty="0">
                <a:solidFill>
                  <a:schemeClr val="bg1">
                    <a:lumMod val="40000"/>
                    <a:lumOff val="60000"/>
                  </a:schemeClr>
                </a:solidFill>
              </a:rPr>
              <a:t>        </a:t>
            </a:r>
            <a:r>
              <a:rPr lang="pt-BR" sz="2400" dirty="0">
                <a:solidFill>
                  <a:schemeClr val="bg1">
                    <a:lumMod val="40000"/>
                    <a:lumOff val="60000"/>
                  </a:schemeClr>
                </a:solidFill>
              </a:rPr>
              <a:t>Entre 5 a 6 dias</a:t>
            </a:r>
          </a:p>
          <a:p>
            <a:r>
              <a:rPr lang="pt-BR" sz="3200" dirty="0">
                <a:solidFill>
                  <a:schemeClr val="bg1">
                    <a:lumMod val="40000"/>
                    <a:lumOff val="60000"/>
                  </a:schemeClr>
                </a:solidFill>
              </a:rPr>
              <a:t>Modo de transmissão: gotículas e superfícies contaminadas</a:t>
            </a:r>
            <a:r>
              <a:rPr lang="en-US" sz="3200" baseline="30000" dirty="0"/>
              <a:t>1</a:t>
            </a:r>
            <a:endParaRPr lang="en-US" sz="3200" dirty="0"/>
          </a:p>
          <a:p>
            <a:r>
              <a:rPr lang="pt-BR" sz="3200" dirty="0">
                <a:solidFill>
                  <a:schemeClr val="bg1">
                    <a:lumMod val="40000"/>
                    <a:lumOff val="60000"/>
                  </a:schemeClr>
                </a:solidFill>
              </a:rPr>
              <a:t>Transmissão: Humano para humano</a:t>
            </a:r>
            <a:r>
              <a:rPr lang="en-US" sz="3200" baseline="30000" dirty="0"/>
              <a:t>2</a:t>
            </a:r>
            <a:endParaRPr lang="en-US" sz="3200" dirty="0"/>
          </a:p>
          <a:p>
            <a:r>
              <a:rPr lang="pt-BR" sz="3200" dirty="0">
                <a:solidFill>
                  <a:schemeClr val="bg1">
                    <a:lumMod val="40000"/>
                    <a:lumOff val="60000"/>
                  </a:schemeClr>
                </a:solidFill>
              </a:rPr>
              <a:t>Tratamento: Atualmente não há vacinação, tentando vários tratamentos considerados eficazes para vírus, tratamento de sintomas</a:t>
            </a:r>
            <a:r>
              <a:rPr lang="en-US" sz="3200" baseline="30000" dirty="0"/>
              <a:t>1</a:t>
            </a:r>
            <a:endParaRPr lang="en-US" sz="3200" dirty="0"/>
          </a:p>
          <a:p>
            <a:endParaRPr lang="en-US" dirty="0"/>
          </a:p>
        </p:txBody>
      </p:sp>
      <p:sp>
        <p:nvSpPr>
          <p:cNvPr id="4" name="TextBox 3">
            <a:extLst>
              <a:ext uri="{FF2B5EF4-FFF2-40B4-BE49-F238E27FC236}">
                <a16:creationId xmlns:a16="http://schemas.microsoft.com/office/drawing/2014/main" id="{914496FC-277A-4B60-8DE8-DC267BFBDEF5}"/>
              </a:ext>
            </a:extLst>
          </p:cNvPr>
          <p:cNvSpPr txBox="1"/>
          <p:nvPr/>
        </p:nvSpPr>
        <p:spPr>
          <a:xfrm>
            <a:off x="838200" y="6031210"/>
            <a:ext cx="9486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1: </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Esta informação está sujeita a alterações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2:  Na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maioria</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dos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casos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99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pt-BR" b="1" dirty="0">
                <a:solidFill>
                  <a:schemeClr val="bg1"/>
                </a:solidFill>
                <a:latin typeface="+mn-lt"/>
                <a:cs typeface="Aharoni" panose="02010803020104030203" pitchFamily="2" charset="-79"/>
              </a:rPr>
            </a:br>
            <a:r>
              <a:rPr lang="pt-BR" b="1" dirty="0">
                <a:solidFill>
                  <a:schemeClr val="bg1"/>
                </a:solidFill>
                <a:latin typeface="+mn-lt"/>
                <a:cs typeface="Aharoni" panose="02010803020104030203" pitchFamily="2" charset="-79"/>
              </a:rPr>
              <a:t>Exercício 3: Encontre o Erro do EPI
</a:t>
            </a:r>
            <a:endParaRPr lang="en-GB" b="1" dirty="0">
              <a:solidFill>
                <a:schemeClr val="bg1"/>
              </a:solidFill>
              <a:latin typeface="+mn-lt"/>
              <a:cs typeface="Aharoni" panose="02010803020104030203" pitchFamily="2" charset="-79"/>
            </a:endParaRPr>
          </a:p>
        </p:txBody>
      </p:sp>
      <p:pic>
        <p:nvPicPr>
          <p:cNvPr id="7" name="Content Placeholder 6"/>
          <p:cNvPicPr>
            <a:picLocks noGrp="1" noChangeAspect="1"/>
          </p:cNvPicPr>
          <p:nvPr>
            <p:ph sz="half" idx="2"/>
          </p:nvPr>
        </p:nvPicPr>
        <p:blipFill>
          <a:blip r:embed="rId2"/>
          <a:stretch>
            <a:fillRect/>
          </a:stretch>
        </p:blipFill>
        <p:spPr>
          <a:xfrm>
            <a:off x="6391664" y="2172494"/>
            <a:ext cx="5476873" cy="3657600"/>
          </a:xfrm>
          <a:prstGeom prst="rect">
            <a:avLst/>
          </a:prstGeom>
        </p:spPr>
      </p:pic>
      <p:sp>
        <p:nvSpPr>
          <p:cNvPr id="8" name="Content Placeholder 2"/>
          <p:cNvSpPr>
            <a:spLocks noGrp="1"/>
          </p:cNvSpPr>
          <p:nvPr>
            <p:ph sz="half" idx="1"/>
          </p:nvPr>
        </p:nvSpPr>
        <p:spPr/>
        <p:txBody>
          <a:bodyPr/>
          <a:lstStyle/>
          <a:p>
            <a:pPr marL="0" indent="0">
              <a:buNone/>
            </a:pPr>
            <a:r>
              <a:rPr lang="en-US" sz="3200" dirty="0" err="1"/>
              <a:t>Problema</a:t>
            </a:r>
            <a:endParaRPr lang="en-US" sz="3200" dirty="0"/>
          </a:p>
          <a:p>
            <a:pPr marL="0" indent="0">
              <a:buNone/>
            </a:pPr>
            <a:endParaRPr lang="en-US" dirty="0"/>
          </a:p>
          <a:p>
            <a:pPr marL="0" indent="0">
              <a:buNone/>
            </a:pPr>
            <a:endParaRPr lang="en-US" dirty="0"/>
          </a:p>
          <a:p>
            <a:pPr marL="0" indent="0">
              <a:buNone/>
            </a:pPr>
            <a:endParaRPr lang="en-US" sz="3200" dirty="0"/>
          </a:p>
          <a:p>
            <a:pPr marL="0" indent="0">
              <a:buNone/>
            </a:pPr>
            <a:r>
              <a:rPr lang="en-US" sz="3200" dirty="0" err="1"/>
              <a:t>Ação</a:t>
            </a:r>
            <a:r>
              <a:rPr lang="en-US" sz="3200" dirty="0"/>
              <a:t> </a:t>
            </a:r>
            <a:r>
              <a:rPr lang="en-US" sz="3200" dirty="0" err="1"/>
              <a:t>Correta</a:t>
            </a:r>
            <a:r>
              <a:rPr lang="en-US" sz="3200" dirty="0"/>
              <a:t>
</a:t>
            </a:r>
          </a:p>
        </p:txBody>
      </p:sp>
      <p:sp>
        <p:nvSpPr>
          <p:cNvPr id="9" name="TextBox 8"/>
          <p:cNvSpPr txBox="1"/>
          <p:nvPr/>
        </p:nvSpPr>
        <p:spPr>
          <a:xfrm>
            <a:off x="1416050" y="2203868"/>
            <a:ext cx="3771900" cy="1384995"/>
          </a:xfrm>
          <a:prstGeom prst="rect">
            <a:avLst/>
          </a:prstGeom>
          <a:noFill/>
        </p:spPr>
        <p:txBody>
          <a:bodyPr wrap="square" rtlCol="0">
            <a:spAutoFit/>
          </a:bodyPr>
          <a:lstStyle/>
          <a:p>
            <a:pPr marL="285750" indent="-285750">
              <a:buFont typeface="Arial" panose="020B0604020202020204" pitchFamily="34" charset="0"/>
              <a:buChar char="•"/>
            </a:pPr>
            <a:r>
              <a:rPr lang="pt-BR" sz="2800" dirty="0"/>
              <a:t>Método incorreto de remoção da primeira luva</a:t>
            </a:r>
            <a:endParaRPr lang="en-GB" sz="2800" dirty="0"/>
          </a:p>
        </p:txBody>
      </p:sp>
      <p:sp>
        <p:nvSpPr>
          <p:cNvPr id="10" name="TextBox 9"/>
          <p:cNvSpPr txBox="1"/>
          <p:nvPr/>
        </p:nvSpPr>
        <p:spPr>
          <a:xfrm>
            <a:off x="1416050" y="4397993"/>
            <a:ext cx="4328160" cy="1815882"/>
          </a:xfrm>
          <a:prstGeom prst="rect">
            <a:avLst/>
          </a:prstGeom>
          <a:noFill/>
        </p:spPr>
        <p:txBody>
          <a:bodyPr wrap="square" rtlCol="0">
            <a:spAutoFit/>
          </a:bodyPr>
          <a:lstStyle/>
          <a:p>
            <a:pPr marL="285750" indent="-285750">
              <a:buFont typeface="Arial" panose="020B0604020202020204" pitchFamily="34" charset="0"/>
              <a:buChar char="•"/>
            </a:pPr>
            <a:r>
              <a:rPr lang="pt-BR" sz="2800" dirty="0"/>
              <a:t>Ao remover luvas, agarre a primeira luva na palma da mão e deslize removendo</a:t>
            </a:r>
            <a:endParaRPr lang="en-GB" sz="2800" dirty="0"/>
          </a:p>
        </p:txBody>
      </p:sp>
    </p:spTree>
    <p:extLst>
      <p:ext uri="{BB962C8B-B14F-4D97-AF65-F5344CB8AC3E}">
        <p14:creationId xmlns:p14="http://schemas.microsoft.com/office/powerpoint/2010/main" val="86985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bg1"/>
                </a:solidFill>
                <a:latin typeface="+mn-lt"/>
                <a:cs typeface="Aharoni" panose="02010803020104030203" pitchFamily="2" charset="-79"/>
              </a:rPr>
              <a:t>Sem </a:t>
            </a:r>
            <a:r>
              <a:rPr lang="en-GB" b="1" dirty="0" err="1">
                <a:solidFill>
                  <a:schemeClr val="bg1"/>
                </a:solidFill>
                <a:latin typeface="+mn-lt"/>
                <a:cs typeface="Aharoni" panose="02010803020104030203" pitchFamily="2" charset="-79"/>
              </a:rPr>
              <a:t>Luvas</a:t>
            </a:r>
            <a:r>
              <a:rPr lang="en-GB" b="1" dirty="0">
                <a:solidFill>
                  <a:schemeClr val="bg1"/>
                </a:solidFill>
                <a:latin typeface="+mn-lt"/>
                <a:cs typeface="Aharoni" panose="02010803020104030203" pitchFamily="2" charset="-79"/>
              </a:rPr>
              <a:t> </a:t>
            </a:r>
            <a:r>
              <a:rPr lang="en-GB" b="1" dirty="0" err="1">
                <a:solidFill>
                  <a:schemeClr val="bg1"/>
                </a:solidFill>
                <a:latin typeface="+mn-lt"/>
                <a:cs typeface="Aharoni" panose="02010803020104030203" pitchFamily="2" charset="-79"/>
              </a:rPr>
              <a:t>Disponíveis</a:t>
            </a:r>
            <a:r>
              <a:rPr lang="en-GB" b="1" dirty="0">
                <a:solidFill>
                  <a:schemeClr val="bg1"/>
                </a:solidFill>
                <a:latin typeface="+mn-lt"/>
                <a:cs typeface="Aharoni" panose="02010803020104030203" pitchFamily="2" charset="-79"/>
              </a:rPr>
              <a:t>?</a:t>
            </a:r>
          </a:p>
        </p:txBody>
      </p:sp>
      <p:sp>
        <p:nvSpPr>
          <p:cNvPr id="3" name="Content Placeholder 2"/>
          <p:cNvSpPr>
            <a:spLocks noGrp="1"/>
          </p:cNvSpPr>
          <p:nvPr>
            <p:ph idx="1"/>
          </p:nvPr>
        </p:nvSpPr>
        <p:spPr>
          <a:xfrm>
            <a:off x="609600" y="1624013"/>
            <a:ext cx="10972800" cy="4525963"/>
          </a:xfrm>
        </p:spPr>
        <p:txBody>
          <a:bodyPr>
            <a:normAutofit/>
          </a:bodyPr>
          <a:lstStyle/>
          <a:p>
            <a:pPr marL="0" indent="0">
              <a:buNone/>
            </a:pPr>
            <a:r>
              <a:rPr lang="pt-BR" sz="3000" dirty="0"/>
              <a:t>Se as luvas não estiverem disponíveis, o que farias?</a:t>
            </a:r>
            <a:endParaRPr lang="en-US" sz="3000" dirty="0"/>
          </a:p>
          <a:p>
            <a:pPr lvl="1"/>
            <a:r>
              <a:rPr lang="pt-BR" sz="3000" dirty="0"/>
              <a:t>Utilize sacos de plástico anexados e fechados com fita adesiva ou elásticos
Certifique-se de que não há buracos antes de ser utilizado</a:t>
            </a:r>
            <a:endParaRPr lang="en-US" sz="3000" dirty="0"/>
          </a:p>
          <a:p>
            <a:pPr lvl="1"/>
            <a:r>
              <a:rPr lang="pt-BR" sz="3000" dirty="0"/>
              <a:t>Deite-se no lixo médico após a utilização</a:t>
            </a:r>
            <a:endParaRPr lang="en-GB" sz="3000" dirty="0"/>
          </a:p>
        </p:txBody>
      </p:sp>
      <p:pic>
        <p:nvPicPr>
          <p:cNvPr id="6" name="Picture 5"/>
          <p:cNvPicPr>
            <a:picLocks noChangeAspect="1"/>
          </p:cNvPicPr>
          <p:nvPr/>
        </p:nvPicPr>
        <p:blipFill>
          <a:blip r:embed="rId2"/>
          <a:stretch>
            <a:fillRect/>
          </a:stretch>
        </p:blipFill>
        <p:spPr>
          <a:xfrm>
            <a:off x="4718147" y="4041275"/>
            <a:ext cx="2755705" cy="2303044"/>
          </a:xfrm>
          <a:prstGeom prst="rect">
            <a:avLst/>
          </a:prstGeom>
        </p:spPr>
      </p:pic>
    </p:spTree>
    <p:extLst>
      <p:ext uri="{BB962C8B-B14F-4D97-AF65-F5344CB8AC3E}">
        <p14:creationId xmlns:p14="http://schemas.microsoft.com/office/powerpoint/2010/main" val="164970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Sem </a:t>
            </a:r>
            <a:r>
              <a:rPr lang="en-US" b="1" dirty="0" err="1">
                <a:solidFill>
                  <a:schemeClr val="bg1"/>
                </a:solidFill>
                <a:latin typeface="+mn-lt"/>
                <a:cs typeface="Aharoni" panose="02010803020104030203" pitchFamily="2" charset="-79"/>
              </a:rPr>
              <a:t>Jaleco</a:t>
            </a:r>
            <a:r>
              <a:rPr lang="en-US" b="1" dirty="0">
                <a:solidFill>
                  <a:schemeClr val="bg1"/>
                </a:solidFill>
                <a:latin typeface="+mn-lt"/>
                <a:cs typeface="Aharoni" panose="02010803020104030203" pitchFamily="2" charset="-79"/>
              </a:rPr>
              <a:t> </a:t>
            </a:r>
            <a:r>
              <a:rPr lang="en-US" b="1" dirty="0" err="1">
                <a:solidFill>
                  <a:schemeClr val="bg1"/>
                </a:solidFill>
                <a:latin typeface="+mn-lt"/>
                <a:cs typeface="Aharoni" panose="02010803020104030203" pitchFamily="2" charset="-79"/>
              </a:rPr>
              <a:t>Disponível</a:t>
            </a:r>
            <a:r>
              <a:rPr lang="en-US" b="1" dirty="0">
                <a:solidFill>
                  <a:schemeClr val="bg1"/>
                </a:solidFill>
                <a:latin typeface="+mn-lt"/>
                <a:cs typeface="Aharoni" panose="02010803020104030203" pitchFamily="2" charset="-79"/>
              </a:rPr>
              <a:t>?</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09600" y="1600200"/>
            <a:ext cx="10972800" cy="2590800"/>
          </a:xfrm>
        </p:spPr>
        <p:txBody>
          <a:bodyPr>
            <a:normAutofit/>
          </a:bodyPr>
          <a:lstStyle/>
          <a:p>
            <a:pPr marL="0" indent="0">
              <a:buNone/>
            </a:pPr>
            <a:r>
              <a:rPr lang="pt-BR" sz="3000" dirty="0"/>
              <a:t>Se os jalecos não estiverem disponíveis, o que farias?</a:t>
            </a:r>
            <a:r>
              <a:rPr lang="en-US" sz="3000" dirty="0"/>
              <a:t>?</a:t>
            </a:r>
            <a:endParaRPr lang="en-GB" sz="3000" dirty="0"/>
          </a:p>
          <a:p>
            <a:r>
              <a:rPr lang="pt-BR" sz="3000" dirty="0"/>
              <a:t>Use um jaleco cirúrgico de algodão que pode ser lavado e reutilizado
Em alternativa, pode obter vestidos costurados a partir de tecido local. Os jalecos devem ser:</a:t>
            </a:r>
            <a:endParaRPr lang="en-US" sz="3000" dirty="0"/>
          </a:p>
        </p:txBody>
      </p:sp>
      <p:pic>
        <p:nvPicPr>
          <p:cNvPr id="6" name="Picture 5"/>
          <p:cNvPicPr>
            <a:picLocks noChangeAspect="1"/>
          </p:cNvPicPr>
          <p:nvPr/>
        </p:nvPicPr>
        <p:blipFill>
          <a:blip r:embed="rId2"/>
          <a:stretch>
            <a:fillRect/>
          </a:stretch>
        </p:blipFill>
        <p:spPr>
          <a:xfrm>
            <a:off x="8414348" y="3616145"/>
            <a:ext cx="2986606" cy="2744522"/>
          </a:xfrm>
          <a:prstGeom prst="rect">
            <a:avLst/>
          </a:prstGeom>
        </p:spPr>
      </p:pic>
      <p:sp>
        <p:nvSpPr>
          <p:cNvPr id="7" name="Content Placeholder 2"/>
          <p:cNvSpPr txBox="1">
            <a:spLocks/>
          </p:cNvSpPr>
          <p:nvPr/>
        </p:nvSpPr>
        <p:spPr>
          <a:xfrm>
            <a:off x="949624" y="4004371"/>
            <a:ext cx="71247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pt-BR" sz="3000" dirty="0"/>
              <a:t>Abertos na parte de trás e fechados com laços no pescoço e cintura
Comprimento no joelho com colar enrolado em torno do pescoço e elásticos para fechar o jaleco em torno do pulso</a:t>
            </a:r>
            <a:endParaRPr lang="en-GB" sz="3000" dirty="0"/>
          </a:p>
        </p:txBody>
      </p:sp>
    </p:spTree>
    <p:extLst>
      <p:ext uri="{BB962C8B-B14F-4D97-AF65-F5344CB8AC3E}">
        <p14:creationId xmlns:p14="http://schemas.microsoft.com/office/powerpoint/2010/main" val="212984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15600" cy="1325563"/>
          </a:xfrm>
        </p:spPr>
        <p:txBody>
          <a:bodyPr/>
          <a:lstStyle/>
          <a:p>
            <a:r>
              <a:rPr lang="en-US" b="1" dirty="0">
                <a:solidFill>
                  <a:schemeClr val="bg1"/>
                </a:solidFill>
                <a:latin typeface="+mn-lt"/>
                <a:cs typeface="Aharoni" panose="02010803020104030203" pitchFamily="2" charset="-79"/>
              </a:rPr>
              <a:t>Sem Aventais </a:t>
            </a:r>
            <a:r>
              <a:rPr lang="en-US" b="1" dirty="0" err="1">
                <a:solidFill>
                  <a:schemeClr val="bg1"/>
                </a:solidFill>
                <a:latin typeface="+mn-lt"/>
                <a:cs typeface="Aharoni" panose="02010803020104030203" pitchFamily="2" charset="-79"/>
              </a:rPr>
              <a:t>Disponíveis</a:t>
            </a:r>
            <a:r>
              <a:rPr lang="en-US" b="1" dirty="0">
                <a:solidFill>
                  <a:schemeClr val="bg1"/>
                </a:solidFill>
                <a:latin typeface="+mn-lt"/>
                <a:cs typeface="Aharoni" panose="02010803020104030203" pitchFamily="2" charset="-79"/>
              </a:rPr>
              <a:t>?</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09600" y="1600201"/>
            <a:ext cx="10972800" cy="1984342"/>
          </a:xfrm>
        </p:spPr>
        <p:txBody>
          <a:bodyPr>
            <a:normAutofit/>
          </a:bodyPr>
          <a:lstStyle/>
          <a:p>
            <a:pPr marL="0" indent="0">
              <a:buNone/>
            </a:pPr>
            <a:r>
              <a:rPr lang="pt-BR" sz="3000" dirty="0"/>
              <a:t>Se os aventais não estiverem disponíveis, o que farias?</a:t>
            </a:r>
            <a:r>
              <a:rPr lang="en-US" sz="3000" dirty="0"/>
              <a:t>?</a:t>
            </a:r>
          </a:p>
          <a:p>
            <a:pPr lvl="1"/>
            <a:r>
              <a:rPr lang="pt-BR" sz="3000" dirty="0"/>
              <a:t>Faça aventais de chapas de plástico, sacos de lixo grandes, revestidos de borracha ou pano de plástico normalmente usado para cobrir mesas de cozinha</a:t>
            </a:r>
            <a:endParaRPr lang="en-US" sz="3000" dirty="0"/>
          </a:p>
        </p:txBody>
      </p:sp>
      <p:pic>
        <p:nvPicPr>
          <p:cNvPr id="6" name="Picture 5"/>
          <p:cNvPicPr>
            <a:picLocks noChangeAspect="1"/>
          </p:cNvPicPr>
          <p:nvPr/>
        </p:nvPicPr>
        <p:blipFill>
          <a:blip r:embed="rId2"/>
          <a:stretch>
            <a:fillRect/>
          </a:stretch>
        </p:blipFill>
        <p:spPr>
          <a:xfrm>
            <a:off x="8839200" y="3311481"/>
            <a:ext cx="2336995" cy="3271881"/>
          </a:xfrm>
          <a:prstGeom prst="rect">
            <a:avLst/>
          </a:prstGeom>
        </p:spPr>
      </p:pic>
      <p:sp>
        <p:nvSpPr>
          <p:cNvPr id="7" name="Content Placeholder 2"/>
          <p:cNvSpPr txBox="1">
            <a:spLocks/>
          </p:cNvSpPr>
          <p:nvPr/>
        </p:nvSpPr>
        <p:spPr>
          <a:xfrm>
            <a:off x="609600" y="3311481"/>
            <a:ext cx="7924800" cy="3048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Arial" panose="020B0604020202020204" pitchFamily="34" charset="0"/>
              <a:buChar char="•"/>
            </a:pPr>
            <a:r>
              <a:rPr lang="en-US" sz="3000" dirty="0"/>
              <a:t>O </a:t>
            </a:r>
            <a:r>
              <a:rPr lang="en-US" sz="3000" dirty="0" err="1"/>
              <a:t>avental</a:t>
            </a:r>
            <a:r>
              <a:rPr lang="en-US" sz="3000" dirty="0"/>
              <a:t> </a:t>
            </a:r>
            <a:r>
              <a:rPr lang="en-US" sz="3000" dirty="0" err="1"/>
              <a:t>deve</a:t>
            </a:r>
            <a:r>
              <a:rPr lang="en-US" sz="3000" dirty="0"/>
              <a:t>:</a:t>
            </a:r>
          </a:p>
          <a:p>
            <a:pPr lvl="2">
              <a:buFont typeface="Symbol" panose="05050102010706020507" pitchFamily="18" charset="2"/>
              <a:buChar char="-"/>
            </a:pPr>
            <a:r>
              <a:rPr lang="en-US" dirty="0"/>
              <a:t>Ser </a:t>
            </a:r>
            <a:r>
              <a:rPr lang="en-US" dirty="0" err="1"/>
              <a:t>impermeável</a:t>
            </a:r>
            <a:r>
              <a:rPr lang="en-US" dirty="0"/>
              <a:t> </a:t>
            </a:r>
            <a:r>
              <a:rPr lang="en-US" dirty="0" err="1"/>
              <a:t>ao</a:t>
            </a:r>
            <a:r>
              <a:rPr lang="en-US" dirty="0"/>
              <a:t> </a:t>
            </a:r>
            <a:r>
              <a:rPr lang="en-US" dirty="0" err="1"/>
              <a:t>líquido</a:t>
            </a:r>
            <a:r>
              <a:rPr lang="en-US" dirty="0"/>
              <a:t>
</a:t>
            </a:r>
            <a:r>
              <a:rPr lang="pt-BR" dirty="0"/>
              <a:t>Ter ganchos ou laços que se prendem ao pescoço </a:t>
            </a:r>
            <a:endParaRPr lang="en-US" dirty="0"/>
          </a:p>
          <a:p>
            <a:pPr lvl="2">
              <a:buFont typeface="Symbol" panose="05050102010706020507" pitchFamily="18" charset="2"/>
              <a:buChar char="-"/>
            </a:pPr>
            <a:r>
              <a:rPr lang="pt-BR" dirty="0"/>
              <a:t>Ter laços na cintura que alcançam e amarram na parte de trás
Ser longo o suficiente para cobrir a parte superior das botas para fornecer proteção adicional contra vazamentos que correm dentro das botas</a:t>
            </a:r>
            <a:endParaRPr lang="en-US" dirty="0"/>
          </a:p>
        </p:txBody>
      </p:sp>
    </p:spTree>
    <p:extLst>
      <p:ext uri="{BB962C8B-B14F-4D97-AF65-F5344CB8AC3E}">
        <p14:creationId xmlns:p14="http://schemas.microsoft.com/office/powerpoint/2010/main" val="98598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9399"/>
            <a:ext cx="10515600" cy="1325563"/>
          </a:xfrm>
        </p:spPr>
        <p:txBody>
          <a:bodyPr/>
          <a:lstStyle/>
          <a:p>
            <a:r>
              <a:rPr lang="en-US" b="1" dirty="0">
                <a:solidFill>
                  <a:schemeClr val="bg1"/>
                </a:solidFill>
                <a:latin typeface="+mn-lt"/>
                <a:cs typeface="Aharoni" panose="02010803020104030203" pitchFamily="2" charset="-79"/>
              </a:rPr>
              <a:t>Sem </a:t>
            </a:r>
            <a:r>
              <a:rPr lang="en-US" b="1" dirty="0" err="1">
                <a:solidFill>
                  <a:schemeClr val="bg1"/>
                </a:solidFill>
                <a:latin typeface="+mn-lt"/>
                <a:cs typeface="Aharoni" panose="02010803020104030203" pitchFamily="2" charset="-79"/>
              </a:rPr>
              <a:t>Máscaras</a:t>
            </a:r>
            <a:r>
              <a:rPr lang="en-US" b="1" dirty="0">
                <a:solidFill>
                  <a:schemeClr val="bg1"/>
                </a:solidFill>
                <a:latin typeface="+mn-lt"/>
                <a:cs typeface="Aharoni" panose="02010803020104030203" pitchFamily="2" charset="-79"/>
              </a:rPr>
              <a:t> </a:t>
            </a:r>
            <a:r>
              <a:rPr lang="en-US" b="1" dirty="0" err="1">
                <a:solidFill>
                  <a:schemeClr val="bg1"/>
                </a:solidFill>
                <a:latin typeface="+mn-lt"/>
                <a:cs typeface="Aharoni" panose="02010803020104030203" pitchFamily="2" charset="-79"/>
              </a:rPr>
              <a:t>Disponíveis</a:t>
            </a:r>
            <a:r>
              <a:rPr lang="en-US" b="1" dirty="0">
                <a:solidFill>
                  <a:schemeClr val="bg1"/>
                </a:solidFill>
                <a:latin typeface="+mn-lt"/>
                <a:cs typeface="Aharoni" panose="02010803020104030203" pitchFamily="2" charset="-79"/>
              </a:rPr>
              <a:t>?</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normAutofit/>
          </a:bodyPr>
          <a:lstStyle/>
          <a:p>
            <a:pPr marL="0" indent="0">
              <a:buNone/>
            </a:pPr>
            <a:r>
              <a:rPr lang="pt-BR" sz="3000" dirty="0"/>
              <a:t>Se uma máscara descartável não estiver disponível, o que farias?</a:t>
            </a:r>
            <a:endParaRPr lang="en-US" sz="3000" dirty="0"/>
          </a:p>
          <a:p>
            <a:r>
              <a:rPr lang="pt-BR" sz="3000" dirty="0"/>
              <a:t>Utilize um pano grande limpo, como um cachecol ou outro material para tapar a boca e o nariz
</a:t>
            </a:r>
            <a:r>
              <a:rPr lang="en-US" sz="3000" dirty="0" err="1"/>
              <a:t>Certifique</a:t>
            </a:r>
            <a:r>
              <a:rPr lang="en-US" sz="3000" dirty="0"/>
              <a:t>-se de que </a:t>
            </a:r>
            <a:r>
              <a:rPr lang="en-US" sz="3000" dirty="0" err="1"/>
              <a:t>está</a:t>
            </a:r>
            <a:r>
              <a:rPr lang="en-US" sz="3000" dirty="0"/>
              <a:t> </a:t>
            </a:r>
            <a:r>
              <a:rPr lang="en-US" sz="3000" dirty="0" err="1"/>
              <a:t>amarrado</a:t>
            </a:r>
            <a:r>
              <a:rPr lang="en-US" sz="3000" dirty="0"/>
              <a:t> de forma </a:t>
            </a:r>
            <a:r>
              <a:rPr lang="en-US" sz="3000" dirty="0" err="1"/>
              <a:t>segura</a:t>
            </a:r>
            <a:endParaRPr lang="en-GB" sz="3000" dirty="0"/>
          </a:p>
        </p:txBody>
      </p:sp>
      <p:sp>
        <p:nvSpPr>
          <p:cNvPr id="4" name="Footer Placeholder 3"/>
          <p:cNvSpPr>
            <a:spLocks noGrp="1"/>
          </p:cNvSpPr>
          <p:nvPr>
            <p:ph type="ftr" sz="quarter" idx="11"/>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4405312"/>
            <a:ext cx="4191000" cy="2095500"/>
          </a:xfrm>
          <a:prstGeom prst="rect">
            <a:avLst/>
          </a:prstGeom>
        </p:spPr>
      </p:pic>
    </p:spTree>
    <p:extLst>
      <p:ext uri="{BB962C8B-B14F-4D97-AF65-F5344CB8AC3E}">
        <p14:creationId xmlns:p14="http://schemas.microsoft.com/office/powerpoint/2010/main" val="331097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675"/>
            <a:ext cx="10515600" cy="1325563"/>
          </a:xfrm>
        </p:spPr>
        <p:txBody>
          <a:bodyPr>
            <a:normAutofit/>
          </a:bodyPr>
          <a:lstStyle/>
          <a:p>
            <a:r>
              <a:rPr lang="pt-BR" b="1" dirty="0">
                <a:solidFill>
                  <a:schemeClr val="bg1"/>
                </a:solidFill>
                <a:latin typeface="+mn-lt"/>
                <a:cs typeface="Aharoni" panose="02010803020104030203" pitchFamily="2" charset="-79"/>
              </a:rPr>
              <a:t>Sem óculos ou escudo facial disponível</a:t>
            </a:r>
            <a:r>
              <a:rPr lang="en-US" b="1" dirty="0">
                <a:solidFill>
                  <a:schemeClr val="bg1"/>
                </a:solidFill>
                <a:latin typeface="+mn-lt"/>
                <a:cs typeface="Aharoni" panose="02010803020104030203" pitchFamily="2" charset="-79"/>
              </a:rPr>
              <a:t>?</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normAutofit/>
          </a:bodyPr>
          <a:lstStyle/>
          <a:p>
            <a:pPr marL="0" indent="0">
              <a:buNone/>
            </a:pPr>
            <a:r>
              <a:rPr lang="pt-BR" sz="3000" dirty="0"/>
              <a:t>Se os óculos ou um escudo facial não estiverem disponíveis, o que farias?</a:t>
            </a:r>
            <a:endParaRPr lang="en-US" sz="3000" dirty="0"/>
          </a:p>
          <a:p>
            <a:r>
              <a:rPr lang="pt-BR" sz="3000" dirty="0"/>
              <a:t>Obtenha óculos com lentes claras de uma loja local de óculos ou no mercado
Coloque laços nos suportes dos ouvidos </a:t>
            </a:r>
            <a:endParaRPr lang="en-US" sz="3000" dirty="0"/>
          </a:p>
          <a:p>
            <a:pPr lvl="1"/>
            <a:r>
              <a:rPr lang="pt-BR" sz="2800" dirty="0"/>
              <a:t>Amarre os óculos na parte de trás da cabeça para que não caiam quando se curve sobre um paciente.</a:t>
            </a:r>
            <a:endParaRPr lang="en-GB" sz="2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1" y="5105401"/>
            <a:ext cx="1616075" cy="1616075"/>
          </a:xfrm>
          <a:prstGeom prst="rect">
            <a:avLst/>
          </a:prstGeom>
        </p:spPr>
      </p:pic>
    </p:spTree>
    <p:extLst>
      <p:ext uri="{BB962C8B-B14F-4D97-AF65-F5344CB8AC3E}">
        <p14:creationId xmlns:p14="http://schemas.microsoft.com/office/powerpoint/2010/main" val="4010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8F4950-78F1-4F1D-8EBD-AF0B00D747BA}"/>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COVID-19</a:t>
            </a:r>
            <a:r>
              <a:rPr lang="en-US" dirty="0"/>
              <a:t> </a:t>
            </a:r>
            <a:r>
              <a:rPr lang="en-US" b="1" dirty="0" err="1">
                <a:solidFill>
                  <a:schemeClr val="bg1"/>
                </a:solidFill>
                <a:latin typeface="+mn-lt"/>
                <a:cs typeface="Aharoni" panose="02010803020104030203" pitchFamily="2" charset="-79"/>
              </a:rPr>
              <a:t>Sinais</a:t>
            </a:r>
            <a:r>
              <a:rPr lang="en-US" b="1" dirty="0">
                <a:solidFill>
                  <a:schemeClr val="bg1"/>
                </a:solidFill>
                <a:latin typeface="+mn-lt"/>
                <a:cs typeface="Aharoni" panose="02010803020104030203" pitchFamily="2" charset="-79"/>
              </a:rPr>
              <a:t> e </a:t>
            </a:r>
            <a:r>
              <a:rPr lang="en-US" b="1" dirty="0" err="1">
                <a:solidFill>
                  <a:schemeClr val="bg1"/>
                </a:solidFill>
                <a:latin typeface="+mn-lt"/>
                <a:cs typeface="Aharoni" panose="02010803020104030203" pitchFamily="2" charset="-79"/>
              </a:rPr>
              <a:t>Sintomas</a:t>
            </a:r>
            <a:endParaRPr lang="en-US" b="1" dirty="0">
              <a:solidFill>
                <a:schemeClr val="bg1"/>
              </a:solidFill>
              <a:latin typeface="+mn-lt"/>
              <a:cs typeface="Aharoni" panose="02010803020104030203" pitchFamily="2" charset="-79"/>
            </a:endParaRPr>
          </a:p>
        </p:txBody>
      </p:sp>
      <p:pic>
        <p:nvPicPr>
          <p:cNvPr id="7" name="Content Placeholder 6">
            <a:extLst>
              <a:ext uri="{FF2B5EF4-FFF2-40B4-BE49-F238E27FC236}">
                <a16:creationId xmlns:a16="http://schemas.microsoft.com/office/drawing/2014/main" id="{90967C00-7A36-47F0-88CA-4E675AC3EE4E}"/>
              </a:ext>
            </a:extLst>
          </p:cNvPr>
          <p:cNvPicPr>
            <a:picLocks noGrp="1" noChangeAspect="1"/>
          </p:cNvPicPr>
          <p:nvPr>
            <p:ph sz="half" idx="2"/>
          </p:nvPr>
        </p:nvPicPr>
        <p:blipFill>
          <a:blip r:embed="rId2"/>
          <a:stretch>
            <a:fillRect/>
          </a:stretch>
        </p:blipFill>
        <p:spPr>
          <a:xfrm>
            <a:off x="4912383" y="1825625"/>
            <a:ext cx="6441417" cy="4351338"/>
          </a:xfrm>
          <a:prstGeom prst="rect">
            <a:avLst/>
          </a:prstGeom>
        </p:spPr>
      </p:pic>
      <p:sp>
        <p:nvSpPr>
          <p:cNvPr id="9" name="Content Placeholder 8">
            <a:extLst>
              <a:ext uri="{FF2B5EF4-FFF2-40B4-BE49-F238E27FC236}">
                <a16:creationId xmlns:a16="http://schemas.microsoft.com/office/drawing/2014/main" id="{C1F94997-8B58-407B-B7E2-509F07C47A4E}"/>
              </a:ext>
            </a:extLst>
          </p:cNvPr>
          <p:cNvSpPr>
            <a:spLocks noGrp="1"/>
          </p:cNvSpPr>
          <p:nvPr>
            <p:ph sz="half" idx="1"/>
          </p:nvPr>
        </p:nvSpPr>
        <p:spPr>
          <a:xfrm>
            <a:off x="838200" y="1825625"/>
            <a:ext cx="3924300" cy="4351338"/>
          </a:xfrm>
        </p:spPr>
        <p:txBody>
          <a:bodyPr/>
          <a:lstStyle/>
          <a:p>
            <a:r>
              <a:rPr lang="pt-BR" dirty="0"/>
              <a:t>A doença parece começar com febre,</a:t>
            </a:r>
          </a:p>
          <a:p>
            <a:r>
              <a:rPr lang="pt-BR" dirty="0"/>
              <a:t>Seguido de tosse seca</a:t>
            </a:r>
          </a:p>
          <a:p>
            <a:r>
              <a:rPr lang="pt-BR" dirty="0"/>
              <a:t>Pode levar à falta de ar</a:t>
            </a:r>
            <a:endParaRPr lang="en-US" dirty="0"/>
          </a:p>
          <a:p>
            <a:pPr marL="0" indent="0" algn="ctr">
              <a:buNone/>
            </a:pPr>
            <a:endParaRPr lang="en-US" dirty="0"/>
          </a:p>
          <a:p>
            <a:pPr marL="0" indent="0" algn="ctr">
              <a:buNone/>
            </a:pPr>
            <a:endParaRPr lang="en-US" dirty="0"/>
          </a:p>
          <a:p>
            <a:pPr marL="0" indent="0" algn="ctr">
              <a:buNone/>
            </a:pPr>
            <a:r>
              <a:rPr lang="pt-BR" dirty="0"/>
              <a:t>Alguns pacientes podem precisar ser hospitalizados</a:t>
            </a:r>
            <a:r>
              <a:rPr lang="en-US" dirty="0"/>
              <a:t>.</a:t>
            </a:r>
          </a:p>
        </p:txBody>
      </p:sp>
      <p:sp>
        <p:nvSpPr>
          <p:cNvPr id="2" name="Rectangle 1">
            <a:extLst>
              <a:ext uri="{FF2B5EF4-FFF2-40B4-BE49-F238E27FC236}">
                <a16:creationId xmlns:a16="http://schemas.microsoft.com/office/drawing/2014/main" id="{9F6B14BA-8E7E-45F9-B26E-47389A117F47}"/>
              </a:ext>
            </a:extLst>
          </p:cNvPr>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PT" altLang="en-US" sz="2100" b="0" i="0" u="none" strike="noStrike" kern="1200" cap="none" spc="0" normalizeH="0" baseline="0" noProof="0">
                <a:ln>
                  <a:noFill/>
                </a:ln>
                <a:solidFill>
                  <a:srgbClr val="222222"/>
                </a:solidFill>
                <a:effectLst/>
                <a:uLnTx/>
                <a:uFillTx/>
                <a:latin typeface="inherit"/>
                <a:ea typeface="+mn-ea"/>
                <a:cs typeface="+mn-cs"/>
              </a:rPr>
              <a:t>A doença parece começar com febre, Seguido de tosse seca Pode levar à falta de ar</a:t>
            </a:r>
            <a:r>
              <a:rPr kumimoji="0" lang="pt-PT" altLang="en-US" sz="11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pt-PT"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0336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169AF4-E96F-440C-ABBF-8B2A43D24CD0}"/>
              </a:ext>
            </a:extLst>
          </p:cNvPr>
          <p:cNvSpPr>
            <a:spLocks noGrp="1"/>
          </p:cNvSpPr>
          <p:nvPr>
            <p:ph type="title"/>
          </p:nvPr>
        </p:nvSpPr>
        <p:spPr>
          <a:xfrm>
            <a:off x="838199" y="576263"/>
            <a:ext cx="10515600" cy="2852737"/>
          </a:xfrm>
        </p:spPr>
        <p:txBody>
          <a:bodyPr>
            <a:normAutofit fontScale="90000"/>
          </a:bodyPr>
          <a:lstStyle/>
          <a:p>
            <a:r>
              <a:rPr lang="pt-BR" b="1" dirty="0">
                <a:solidFill>
                  <a:schemeClr val="bg1"/>
                </a:solidFill>
                <a:latin typeface="Abadi" panose="020B0604020104020204" pitchFamily="34" charset="0"/>
              </a:rPr>
              <a:t>Prevenção e Controle de Infecções</a:t>
            </a:r>
            <a:br>
              <a:rPr lang="en-US" b="1" dirty="0">
                <a:solidFill>
                  <a:schemeClr val="bg1"/>
                </a:solidFill>
                <a:latin typeface="Abadi" panose="020B0604020104020204" pitchFamily="34" charset="0"/>
              </a:rPr>
            </a:br>
            <a:br>
              <a:rPr lang="en-US" b="1" dirty="0">
                <a:solidFill>
                  <a:schemeClr val="bg1"/>
                </a:solidFill>
                <a:latin typeface="Abadi" panose="020B0604020104020204" pitchFamily="34" charset="0"/>
              </a:rPr>
            </a:br>
            <a:endParaRPr lang="en-US" b="1" dirty="0">
              <a:solidFill>
                <a:schemeClr val="bg1"/>
              </a:solidFill>
              <a:latin typeface="Abadi" panose="020B060402010402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0A06E3CC-FBE9-40D7-B421-9961A3EAA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280" y="2356167"/>
            <a:ext cx="5215437" cy="3650806"/>
          </a:xfrm>
          <a:prstGeom prst="rect">
            <a:avLst/>
          </a:prstGeom>
        </p:spPr>
      </p:pic>
    </p:spTree>
    <p:extLst>
      <p:ext uri="{BB962C8B-B14F-4D97-AF65-F5344CB8AC3E}">
        <p14:creationId xmlns:p14="http://schemas.microsoft.com/office/powerpoint/2010/main" val="1146411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F611-3F82-47BD-A306-FE5B96473F6F}"/>
              </a:ext>
            </a:extLst>
          </p:cNvPr>
          <p:cNvSpPr>
            <a:spLocks noGrp="1"/>
          </p:cNvSpPr>
          <p:nvPr>
            <p:ph type="title"/>
          </p:nvPr>
        </p:nvSpPr>
        <p:spPr/>
        <p:txBody>
          <a:bodyPr>
            <a:normAutofit/>
          </a:bodyPr>
          <a:lstStyle/>
          <a:p>
            <a:r>
              <a:rPr lang="pt-BR" b="1" dirty="0">
                <a:solidFill>
                  <a:schemeClr val="bg1"/>
                </a:solidFill>
                <a:latin typeface="+mn-lt"/>
                <a:cs typeface="Aharoni" panose="02010803020104030203" pitchFamily="2" charset="-79"/>
              </a:rPr>
              <a:t>Como os Resfriados e Vírus se Espalham</a:t>
            </a:r>
            <a:r>
              <a:rPr lang="en-US" b="1" dirty="0">
                <a:solidFill>
                  <a:schemeClr val="bg1"/>
                </a:solidFill>
                <a:latin typeface="+mn-lt"/>
                <a:cs typeface="Aharoni" panose="02010803020104030203" pitchFamily="2" charset="-79"/>
              </a:rPr>
              <a:t>?</a:t>
            </a:r>
          </a:p>
        </p:txBody>
      </p:sp>
      <p:pic>
        <p:nvPicPr>
          <p:cNvPr id="12" name="Content Placeholder 11" descr="A picture containing game, drawing&#10;&#10;Description automatically generated">
            <a:extLst>
              <a:ext uri="{FF2B5EF4-FFF2-40B4-BE49-F238E27FC236}">
                <a16:creationId xmlns:a16="http://schemas.microsoft.com/office/drawing/2014/main" id="{0C751076-25E3-45BF-9144-9CCC1282FE3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43525" y="1817226"/>
            <a:ext cx="3972042" cy="4479111"/>
          </a:xfrm>
        </p:spPr>
      </p:pic>
      <p:sp>
        <p:nvSpPr>
          <p:cNvPr id="10" name="Content Placeholder 9">
            <a:extLst>
              <a:ext uri="{FF2B5EF4-FFF2-40B4-BE49-F238E27FC236}">
                <a16:creationId xmlns:a16="http://schemas.microsoft.com/office/drawing/2014/main" id="{2071B3F9-2941-4715-AE71-46096F66FB48}"/>
              </a:ext>
            </a:extLst>
          </p:cNvPr>
          <p:cNvSpPr>
            <a:spLocks noGrp="1"/>
          </p:cNvSpPr>
          <p:nvPr>
            <p:ph sz="quarter" idx="4"/>
          </p:nvPr>
        </p:nvSpPr>
        <p:spPr>
          <a:xfrm>
            <a:off x="6172200" y="2266950"/>
            <a:ext cx="5183188" cy="3922713"/>
          </a:xfrm>
        </p:spPr>
        <p:txBody>
          <a:bodyPr>
            <a:normAutofit fontScale="92500" lnSpcReduction="20000"/>
          </a:bodyPr>
          <a:lstStyle/>
          <a:p>
            <a:endParaRPr lang="pt-BR" sz="4000" dirty="0"/>
          </a:p>
          <a:p>
            <a:r>
              <a:rPr lang="pt-BR" sz="4000" dirty="0"/>
              <a:t>Para que uma infecção se espalhe, todos os links devem estar conectados</a:t>
            </a:r>
          </a:p>
          <a:p>
            <a:r>
              <a:rPr lang="pt-BR" sz="4000" dirty="0"/>
              <a:t>Quebrar qualquer link, interromperá a transmissão da doença!</a:t>
            </a:r>
            <a:endParaRPr lang="en-US" sz="4000" dirty="0"/>
          </a:p>
        </p:txBody>
      </p:sp>
    </p:spTree>
    <p:extLst>
      <p:ext uri="{BB962C8B-B14F-4D97-AF65-F5344CB8AC3E}">
        <p14:creationId xmlns:p14="http://schemas.microsoft.com/office/powerpoint/2010/main" val="140322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rgbClr val="FFFF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rgbClr val="FFFF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ACD709DD564849B3ABA9866DE2C3E2" ma:contentTypeVersion="13" ma:contentTypeDescription="Create a new document." ma:contentTypeScope="" ma:versionID="3963e2b9f167eca41ae9159e5d9417da">
  <xsd:schema xmlns:xsd="http://www.w3.org/2001/XMLSchema" xmlns:xs="http://www.w3.org/2001/XMLSchema" xmlns:p="http://schemas.microsoft.com/office/2006/metadata/properties" xmlns:ns3="dd98eb2c-1b70-46ca-b538-21a460baa9d2" xmlns:ns4="13fd905c-4a49-40e6-a686-66f0f1fb9573" targetNamespace="http://schemas.microsoft.com/office/2006/metadata/properties" ma:root="true" ma:fieldsID="73dce617e0780cacc6d2b8ec455d4404" ns3:_="" ns4:_="">
    <xsd:import namespace="dd98eb2c-1b70-46ca-b538-21a460baa9d2"/>
    <xsd:import namespace="13fd905c-4a49-40e6-a686-66f0f1fb957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98eb2c-1b70-46ca-b538-21a460baa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fd905c-4a49-40e6-a686-66f0f1fb957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9380A6-A98C-4EEC-9B7E-73826F110E7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F959509-254B-4F47-9B8E-8E504A6D2E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98eb2c-1b70-46ca-b538-21a460baa9d2"/>
    <ds:schemaRef ds:uri="13fd905c-4a49-40e6-a686-66f0f1fb95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953219-9F0A-44B3-BD88-4FD4F395C9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1752</TotalTime>
  <Words>3560</Words>
  <Application>Microsoft Office PowerPoint</Application>
  <PresentationFormat>Widescreen</PresentationFormat>
  <Paragraphs>435</Paragraphs>
  <Slides>65</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65</vt:i4>
      </vt:variant>
    </vt:vector>
  </HeadingPairs>
  <TitlesOfParts>
    <vt:vector size="76" baseType="lpstr">
      <vt:lpstr>Abadi</vt:lpstr>
      <vt:lpstr>Arial</vt:lpstr>
      <vt:lpstr>Calibri</vt:lpstr>
      <vt:lpstr>Calibri Light</vt:lpstr>
      <vt:lpstr>Franklin Gothic Book</vt:lpstr>
      <vt:lpstr>Franklin Gothic Medium</vt:lpstr>
      <vt:lpstr>inherit</vt:lpstr>
      <vt:lpstr>Symbol</vt:lpstr>
      <vt:lpstr>Wingdings</vt:lpstr>
      <vt:lpstr>Office Theme</vt:lpstr>
      <vt:lpstr>1_Office Theme</vt:lpstr>
      <vt:lpstr>Coronavírus ou COVID-19</vt:lpstr>
      <vt:lpstr>Aviso
</vt:lpstr>
      <vt:lpstr>O que é um novo coronavírus?</vt:lpstr>
      <vt:lpstr>História: COVID-19</vt:lpstr>
      <vt:lpstr>Países afetados:  </vt:lpstr>
      <vt:lpstr>COVID-19 </vt:lpstr>
      <vt:lpstr>COVID-19 Sinais e Sintomas</vt:lpstr>
      <vt:lpstr>Prevenção e Controle de Infecções  </vt:lpstr>
      <vt:lpstr>Como os Resfriados e Vírus se Espalham?</vt:lpstr>
      <vt:lpstr>Prevenção e Controle de Infecções (PCI)</vt:lpstr>
      <vt:lpstr>Pare a Transmissão do COVID-19
</vt:lpstr>
      <vt:lpstr>Medidas Básicas de Prevenção
</vt:lpstr>
      <vt:lpstr>PowerPoint Presentation</vt:lpstr>
      <vt:lpstr>Limpe frequentemente as mãos…</vt:lpstr>
      <vt:lpstr>PowerPoint Presentation</vt:lpstr>
      <vt:lpstr>Quando realizar a higiene das mãos?</vt:lpstr>
      <vt:lpstr>                 Apresentação de GloGerm   </vt:lpstr>
      <vt:lpstr> Partes da mão que geralmente não são lavadas adequadamente</vt:lpstr>
      <vt:lpstr>PowerPoint Presentation</vt:lpstr>
      <vt:lpstr>PowerPoint Presentation</vt:lpstr>
      <vt:lpstr>PowerPoint Presentation</vt:lpstr>
      <vt:lpstr>PowerPoint Presentation</vt:lpstr>
      <vt:lpstr>PowerPoint Presentation</vt:lpstr>
      <vt:lpstr>O que é Equipamento de Proteção Individual?</vt:lpstr>
      <vt:lpstr>Qual é o objetivo de uso de EPI em Definições de Cuidados de Saúde?</vt:lpstr>
      <vt:lpstr> EPI Recomendado para Coronavírus
</vt:lpstr>
      <vt:lpstr>Colocando o EPI
</vt:lpstr>
      <vt:lpstr>Qual é a Ordem Correta para Colocar o EPI?</vt:lpstr>
      <vt:lpstr>PowerPoint Presentation</vt:lpstr>
      <vt:lpstr> Como Vestir um Avental Descartável
</vt:lpstr>
      <vt:lpstr> Como Colocar uma Máscara Cirúrgica
</vt:lpstr>
      <vt:lpstr> Como Colocar Proteção Facial e Ocular
</vt:lpstr>
      <vt:lpstr> Como Colocar Luvas
</vt:lpstr>
      <vt:lpstr> Remoção de EPI
</vt:lpstr>
      <vt:lpstr>Qual é a Ordem Correta para Remover o EPI?</vt:lpstr>
      <vt:lpstr>Qual é a Ordem Correta para Remover o EPI?</vt:lpstr>
      <vt:lpstr> Como Remover as Luvas 
</vt:lpstr>
      <vt:lpstr>Como Remover as Luvas (cont.)</vt:lpstr>
      <vt:lpstr> Como remover óculos ou escudo facial
</vt:lpstr>
      <vt:lpstr> Como Remover um Avental Descartável
</vt:lpstr>
      <vt:lpstr> Como Remover uma Máscara
</vt:lpstr>
      <vt:lpstr>PowerPoint Presentation</vt:lpstr>
      <vt:lpstr>Por que é Importante?</vt:lpstr>
      <vt:lpstr> Forças de Solução de Cloro
</vt:lpstr>
      <vt:lpstr> Solução de Cloro
</vt:lpstr>
      <vt:lpstr>PowerPoint Presentation</vt:lpstr>
      <vt:lpstr> Coisas Importantes para Lembrar ao Limpar
</vt:lpstr>
      <vt:lpstr>PowerPoint Presentation</vt:lpstr>
      <vt:lpstr> Distanciamento Social: Centro de Saúde
</vt:lpstr>
      <vt:lpstr> Distanciamento Social: Autocuidado
</vt:lpstr>
      <vt:lpstr> Gotículas no Ar
</vt:lpstr>
      <vt:lpstr>PowerPoint Presentation</vt:lpstr>
      <vt:lpstr> Higiene Respiratória: Paciente e Sua
</vt:lpstr>
      <vt:lpstr> Objetivo de Prevenção e Controle de Infeções
</vt:lpstr>
      <vt:lpstr>Questões?</vt:lpstr>
      <vt:lpstr>Erros Usando EPI  &amp;  Alternativas de EPI</vt:lpstr>
      <vt:lpstr> Objetivos de Aprendizagem
</vt:lpstr>
      <vt:lpstr> Exemplo 1: Encontre o Erro do EPI
</vt:lpstr>
      <vt:lpstr> Exemplo 2: Encontrar os Erros do EPI
</vt:lpstr>
      <vt:lpstr> Exercício 3: Encontre o Erro do EPI
</vt:lpstr>
      <vt:lpstr>Sem Luvas Disponíveis?</vt:lpstr>
      <vt:lpstr>Sem Jaleco Disponível?</vt:lpstr>
      <vt:lpstr>Sem Aventais Disponíveis?</vt:lpstr>
      <vt:lpstr>Sem Máscaras Disponíveis?</vt:lpstr>
      <vt:lpstr>Sem óculos ou escudo facial disponível?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or COVID-19</dc:title>
  <dc:creator>Megan Klingler</dc:creator>
  <cp:lastModifiedBy>Megan Klingler</cp:lastModifiedBy>
  <cp:revision>93</cp:revision>
  <dcterms:created xsi:type="dcterms:W3CDTF">2020-03-27T14:31:33Z</dcterms:created>
  <dcterms:modified xsi:type="dcterms:W3CDTF">2020-05-07T19:15:22Z</dcterms:modified>
</cp:coreProperties>
</file>